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261" r:id="rId2"/>
    <p:sldId id="263" r:id="rId3"/>
    <p:sldId id="266" r:id="rId4"/>
    <p:sldId id="265" r:id="rId5"/>
    <p:sldId id="273" r:id="rId6"/>
    <p:sldId id="276" r:id="rId7"/>
    <p:sldId id="271" r:id="rId8"/>
    <p:sldId id="291" r:id="rId9"/>
    <p:sldId id="278" r:id="rId10"/>
    <p:sldId id="280" r:id="rId11"/>
    <p:sldId id="279" r:id="rId12"/>
    <p:sldId id="283" r:id="rId13"/>
    <p:sldId id="284" r:id="rId14"/>
    <p:sldId id="282" r:id="rId15"/>
    <p:sldId id="288" r:id="rId16"/>
    <p:sldId id="287" r:id="rId17"/>
    <p:sldId id="289" r:id="rId18"/>
    <p:sldId id="290" r:id="rId19"/>
    <p:sldId id="286" r:id="rId20"/>
  </p:sldIdLst>
  <p:sldSz cx="9144000" cy="6858000" type="screen4x3"/>
  <p:notesSz cx="6797675" cy="9926638"/>
  <p:defaultTextStyle>
    <a:defPPr>
      <a:defRPr lang="de-DE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Winter, Christian" initials="WC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5A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69" d="100"/>
          <a:sy n="69" d="100"/>
        </p:scale>
        <p:origin x="-1416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2A5B09-A9A8-2644-9E6D-705AA413DA79}" type="datetimeFigureOut">
              <a:rPr lang="de-DE" smtClean="0"/>
              <a:t>23.03.2018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DF7B35-E1B4-904A-9F7F-1474D5483FC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6755813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B55E56-2990-C745-88B9-6378D75E0E12}" type="datetimeFigureOut">
              <a:rPr lang="de-DE" smtClean="0"/>
              <a:t>23.03.2018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DB3B74-E7C2-B34F-8624-8515ACB0050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947342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DB3B74-E7C2-B34F-8624-8515ACB00503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878464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1384875"/>
            <a:ext cx="8752360" cy="4355538"/>
          </a:xfrm>
          <a:prstGeom prst="rect">
            <a:avLst/>
          </a:prstGeom>
          <a:solidFill>
            <a:srgbClr val="045AA6"/>
          </a:solidFill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/>
            </a:ext>
            <a:ext uri="{C572A759-6A51-4108-AA02-DFA0A04FC94B}">
              <ma14:wrappingTextBoxFlag xmlns:ma14="http://schemas.microsoft.com/office/mac/drawingml/2011/main" xmlns=""/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de-DE"/>
          </a:p>
        </p:txBody>
      </p:sp>
      <p:sp>
        <p:nvSpPr>
          <p:cNvPr id="9" name="Textfeld 8"/>
          <p:cNvSpPr txBox="1"/>
          <p:nvPr userDrawn="1"/>
        </p:nvSpPr>
        <p:spPr>
          <a:xfrm>
            <a:off x="3624352" y="2264791"/>
            <a:ext cx="5124112" cy="2678578"/>
          </a:xfrm>
          <a:prstGeom prst="rect">
            <a:avLst/>
          </a:prstGeom>
          <a:solidFill>
            <a:srgbClr val="367BB8"/>
          </a:solidFill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/>
            </a:ext>
            <a:ext uri="{C572A759-6A51-4108-AA02-DFA0A04FC94B}">
              <ma14:wrappingTextBoxFlag xmlns:ma14="http://schemas.microsoft.com/office/mac/drawingml/2011/main" xmlns=""/>
            </a:ext>
          </a:extLst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648000" tIns="234000" rIns="684000" bIns="45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ts val="1200"/>
              </a:lnSpc>
              <a:spcAft>
                <a:spcPts val="600"/>
              </a:spcAft>
            </a:pPr>
            <a:endParaRPr lang="de-DE" sz="2800" dirty="0">
              <a:solidFill>
                <a:srgbClr val="FFFFFF"/>
              </a:solidFill>
              <a:effectLst/>
              <a:latin typeface="Calibri"/>
              <a:ea typeface="ＭＳ 明朝"/>
              <a:cs typeface="Calibri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934890" y="2267305"/>
            <a:ext cx="4504844" cy="1548940"/>
          </a:xfrm>
        </p:spPr>
        <p:txBody>
          <a:bodyPr lIns="252000" tIns="252000" rIns="252000" bIns="108000" anchor="t" anchorCtr="0">
            <a:noAutofit/>
          </a:bodyPr>
          <a:lstStyle>
            <a:lvl1pPr algn="l">
              <a:defRPr sz="2200" b="1" i="0"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Mastertitelformat bearbeiten</a:t>
            </a:r>
            <a:endParaRPr lang="de-DE" dirty="0"/>
          </a:p>
        </p:txBody>
      </p:sp>
      <p:cxnSp>
        <p:nvCxnSpPr>
          <p:cNvPr id="11" name="Gerade Verbindung 10"/>
          <p:cNvCxnSpPr/>
          <p:nvPr userDrawn="1"/>
        </p:nvCxnSpPr>
        <p:spPr>
          <a:xfrm>
            <a:off x="3934890" y="2015660"/>
            <a:ext cx="0" cy="3160410"/>
          </a:xfrm>
          <a:prstGeom prst="line">
            <a:avLst/>
          </a:prstGeom>
          <a:ln>
            <a:solidFill>
              <a:schemeClr val="bg1"/>
            </a:solidFill>
          </a:ln>
          <a:effectLst/>
          <a:extLst>
            <a:ext uri="{FAA26D3D-D897-4be2-8F04-BA451C77F1D7}">
              <ma14:placeholderFlag xmlns:ma14="http://schemas.microsoft.com/office/mac/drawingml/2011/main" xmlns=""/>
            </a:ext>
            <a:ext uri="{C572A759-6A51-4108-AA02-DFA0A04FC94B}">
              <ma14:wrappingTextBoxFlag xmlns:ma14="http://schemas.microsoft.com/office/mac/drawingml/2011/main" xmlns=""/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11"/>
          <p:cNvCxnSpPr/>
          <p:nvPr userDrawn="1"/>
        </p:nvCxnSpPr>
        <p:spPr>
          <a:xfrm>
            <a:off x="8439734" y="2009669"/>
            <a:ext cx="0" cy="3166401"/>
          </a:xfrm>
          <a:prstGeom prst="line">
            <a:avLst/>
          </a:prstGeom>
          <a:ln>
            <a:solidFill>
              <a:schemeClr val="bg1"/>
            </a:solidFill>
          </a:ln>
          <a:effectLst/>
          <a:extLst>
            <a:ext uri="{FAA26D3D-D897-4be2-8F04-BA451C77F1D7}">
              <ma14:placeholderFlag xmlns:ma14="http://schemas.microsoft.com/office/mac/drawingml/2011/main" xmlns=""/>
            </a:ext>
            <a:ext uri="{C572A759-6A51-4108-AA02-DFA0A04FC94B}">
              <ma14:wrappingTextBoxFlag xmlns:ma14="http://schemas.microsoft.com/office/mac/drawingml/2011/main" xmlns=""/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hteck 13"/>
          <p:cNvSpPr/>
          <p:nvPr userDrawn="1"/>
        </p:nvSpPr>
        <p:spPr>
          <a:xfrm>
            <a:off x="8748464" y="2267304"/>
            <a:ext cx="395537" cy="2676064"/>
          </a:xfrm>
          <a:prstGeom prst="rect">
            <a:avLst/>
          </a:prstGeom>
          <a:solidFill>
            <a:srgbClr val="689CCA"/>
          </a:solidFill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/>
            </a:ext>
            <a:ext uri="{C572A759-6A51-4108-AA02-DFA0A04FC94B}">
              <ma14:wrappingTextBoxFlag xmlns:ma14="http://schemas.microsoft.com/office/mac/drawingml/2011/main" xmlns=""/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de-DE"/>
          </a:p>
        </p:txBody>
      </p:sp>
      <p:sp>
        <p:nvSpPr>
          <p:cNvPr id="15" name="Bildplatzhalter 14"/>
          <p:cNvSpPr>
            <a:spLocks noGrp="1"/>
          </p:cNvSpPr>
          <p:nvPr>
            <p:ph type="pic" sz="quarter" idx="13"/>
          </p:nvPr>
        </p:nvSpPr>
        <p:spPr>
          <a:xfrm>
            <a:off x="0" y="1384300"/>
            <a:ext cx="3319463" cy="4356100"/>
          </a:xfrm>
        </p:spPr>
        <p:txBody>
          <a:bodyPr/>
          <a:lstStyle/>
          <a:p>
            <a:endParaRPr lang="de-DE"/>
          </a:p>
        </p:txBody>
      </p:sp>
      <p:sp>
        <p:nvSpPr>
          <p:cNvPr id="16" name="Rechteck 15"/>
          <p:cNvSpPr/>
          <p:nvPr userDrawn="1"/>
        </p:nvSpPr>
        <p:spPr>
          <a:xfrm>
            <a:off x="-156543" y="6302326"/>
            <a:ext cx="8658817" cy="55567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Textplatzhalter 16"/>
          <p:cNvSpPr>
            <a:spLocks noGrp="1"/>
          </p:cNvSpPr>
          <p:nvPr>
            <p:ph type="body" sz="quarter" idx="14"/>
          </p:nvPr>
        </p:nvSpPr>
        <p:spPr>
          <a:xfrm>
            <a:off x="3935413" y="3816244"/>
            <a:ext cx="4503737" cy="1127125"/>
          </a:xfrm>
        </p:spPr>
        <p:txBody>
          <a:bodyPr lIns="252000" tIns="108000" rIns="252000" bIns="252000" anchor="b" anchorCtr="0">
            <a:noAutofit/>
          </a:bodyPr>
          <a:lstStyle>
            <a:lvl1pPr marL="0" indent="0">
              <a:lnSpc>
                <a:spcPts val="22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rgbClr val="FFFFFF"/>
                </a:solidFill>
              </a:defRPr>
            </a:lvl2pPr>
            <a:lvl3pPr marL="914400" indent="0">
              <a:buNone/>
              <a:defRPr>
                <a:solidFill>
                  <a:srgbClr val="FFFFFF"/>
                </a:solidFill>
              </a:defRPr>
            </a:lvl3pPr>
            <a:lvl4pPr marL="1371600" indent="0">
              <a:buNone/>
              <a:defRPr>
                <a:solidFill>
                  <a:srgbClr val="FFFFFF"/>
                </a:solidFill>
              </a:defRPr>
            </a:lvl4pPr>
            <a:lvl5pPr marL="1828800" indent="0">
              <a:buNone/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de-DE" dirty="0" smtClean="0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4807158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_Standard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Bild 13" descr="PPT_Background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0" y="1384875"/>
            <a:ext cx="8746484" cy="4358640"/>
          </a:xfrm>
          <a:prstGeom prst="rect">
            <a:avLst/>
          </a:prstGeom>
        </p:spPr>
      </p:pic>
      <p:sp>
        <p:nvSpPr>
          <p:cNvPr id="21" name="Textfeld 20"/>
          <p:cNvSpPr txBox="1"/>
          <p:nvPr userDrawn="1"/>
        </p:nvSpPr>
        <p:spPr>
          <a:xfrm>
            <a:off x="3624352" y="2264791"/>
            <a:ext cx="5124112" cy="2678578"/>
          </a:xfrm>
          <a:prstGeom prst="rect">
            <a:avLst/>
          </a:prstGeom>
          <a:solidFill>
            <a:srgbClr val="367BB8"/>
          </a:solidFill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/>
            </a:ext>
            <a:ext uri="{C572A759-6A51-4108-AA02-DFA0A04FC94B}">
              <ma14:wrappingTextBoxFlag xmlns:ma14="http://schemas.microsoft.com/office/mac/drawingml/2011/main" xmlns=""/>
            </a:ext>
          </a:extLst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252000" tIns="234000" rIns="252000" bIns="45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ts val="1200"/>
              </a:lnSpc>
              <a:spcAft>
                <a:spcPts val="600"/>
              </a:spcAft>
            </a:pPr>
            <a:endParaRPr lang="de-DE" sz="2800" dirty="0">
              <a:solidFill>
                <a:srgbClr val="FFFFFF"/>
              </a:solidFill>
              <a:effectLst/>
              <a:latin typeface="Calibri"/>
              <a:ea typeface="ＭＳ 明朝"/>
              <a:cs typeface="Calibri"/>
            </a:endParaRPr>
          </a:p>
        </p:txBody>
      </p:sp>
      <p:cxnSp>
        <p:nvCxnSpPr>
          <p:cNvPr id="23" name="Gerade Verbindung 22"/>
          <p:cNvCxnSpPr/>
          <p:nvPr userDrawn="1"/>
        </p:nvCxnSpPr>
        <p:spPr>
          <a:xfrm>
            <a:off x="3934890" y="2015660"/>
            <a:ext cx="0" cy="3160410"/>
          </a:xfrm>
          <a:prstGeom prst="line">
            <a:avLst/>
          </a:prstGeom>
          <a:ln>
            <a:solidFill>
              <a:schemeClr val="bg1"/>
            </a:solidFill>
          </a:ln>
          <a:effectLst/>
          <a:extLst>
            <a:ext uri="{FAA26D3D-D897-4be2-8F04-BA451C77F1D7}">
              <ma14:placeholderFlag xmlns:ma14="http://schemas.microsoft.com/office/mac/drawingml/2011/main" xmlns=""/>
            </a:ext>
            <a:ext uri="{C572A759-6A51-4108-AA02-DFA0A04FC94B}">
              <ma14:wrappingTextBoxFlag xmlns:ma14="http://schemas.microsoft.com/office/mac/drawingml/2011/main" xmlns=""/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23"/>
          <p:cNvCxnSpPr/>
          <p:nvPr userDrawn="1"/>
        </p:nvCxnSpPr>
        <p:spPr>
          <a:xfrm>
            <a:off x="8439734" y="2009669"/>
            <a:ext cx="0" cy="3166401"/>
          </a:xfrm>
          <a:prstGeom prst="line">
            <a:avLst/>
          </a:prstGeom>
          <a:ln>
            <a:solidFill>
              <a:schemeClr val="bg1"/>
            </a:solidFill>
          </a:ln>
          <a:effectLst/>
          <a:extLst>
            <a:ext uri="{FAA26D3D-D897-4be2-8F04-BA451C77F1D7}">
              <ma14:placeholderFlag xmlns:ma14="http://schemas.microsoft.com/office/mac/drawingml/2011/main" xmlns=""/>
            </a:ext>
            <a:ext uri="{C572A759-6A51-4108-AA02-DFA0A04FC94B}">
              <ma14:wrappingTextBoxFlag xmlns:ma14="http://schemas.microsoft.com/office/mac/drawingml/2011/main" xmlns=""/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echteck 24"/>
          <p:cNvSpPr/>
          <p:nvPr userDrawn="1"/>
        </p:nvSpPr>
        <p:spPr>
          <a:xfrm>
            <a:off x="8748464" y="2267304"/>
            <a:ext cx="395537" cy="2676064"/>
          </a:xfrm>
          <a:prstGeom prst="rect">
            <a:avLst/>
          </a:prstGeom>
          <a:solidFill>
            <a:srgbClr val="689CCA"/>
          </a:solidFill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/>
            </a:ext>
            <a:ext uri="{C572A759-6A51-4108-AA02-DFA0A04FC94B}">
              <ma14:wrappingTextBoxFlag xmlns:ma14="http://schemas.microsoft.com/office/mac/drawingml/2011/main" xmlns=""/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de-DE"/>
          </a:p>
        </p:txBody>
      </p:sp>
      <p:sp>
        <p:nvSpPr>
          <p:cNvPr id="2" name="Rechteck 1"/>
          <p:cNvSpPr/>
          <p:nvPr userDrawn="1"/>
        </p:nvSpPr>
        <p:spPr>
          <a:xfrm>
            <a:off x="89647" y="6224954"/>
            <a:ext cx="8658817" cy="63304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itel 1"/>
          <p:cNvSpPr>
            <a:spLocks noGrp="1"/>
          </p:cNvSpPr>
          <p:nvPr>
            <p:ph type="ctrTitle"/>
          </p:nvPr>
        </p:nvSpPr>
        <p:spPr>
          <a:xfrm>
            <a:off x="3934890" y="2267305"/>
            <a:ext cx="4504844" cy="1548940"/>
          </a:xfrm>
        </p:spPr>
        <p:txBody>
          <a:bodyPr lIns="252000" tIns="252000" rIns="252000" bIns="108000" anchor="t" anchorCtr="0">
            <a:noAutofit/>
          </a:bodyPr>
          <a:lstStyle>
            <a:lvl1pPr algn="l">
              <a:defRPr sz="2200" b="1" i="0"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Mastertitelformat bearbeiten</a:t>
            </a:r>
            <a:endParaRPr lang="de-DE" dirty="0"/>
          </a:p>
        </p:txBody>
      </p:sp>
      <p:sp>
        <p:nvSpPr>
          <p:cNvPr id="11" name="Textplatzhalter 16"/>
          <p:cNvSpPr>
            <a:spLocks noGrp="1"/>
          </p:cNvSpPr>
          <p:nvPr>
            <p:ph type="body" sz="quarter" idx="14"/>
          </p:nvPr>
        </p:nvSpPr>
        <p:spPr>
          <a:xfrm>
            <a:off x="3935413" y="3816244"/>
            <a:ext cx="4503737" cy="1127125"/>
          </a:xfrm>
        </p:spPr>
        <p:txBody>
          <a:bodyPr lIns="252000" tIns="108000" rIns="252000" bIns="252000" anchor="b" anchorCtr="0">
            <a:noAutofit/>
          </a:bodyPr>
          <a:lstStyle>
            <a:lvl1pPr marL="0" indent="0">
              <a:lnSpc>
                <a:spcPts val="22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rgbClr val="FFFFFF"/>
                </a:solidFill>
              </a:defRPr>
            </a:lvl2pPr>
            <a:lvl3pPr marL="914400" indent="0">
              <a:buNone/>
              <a:defRPr>
                <a:solidFill>
                  <a:srgbClr val="FFFFFF"/>
                </a:solidFill>
              </a:defRPr>
            </a:lvl3pPr>
            <a:lvl4pPr marL="1371600" indent="0">
              <a:buNone/>
              <a:defRPr>
                <a:solidFill>
                  <a:srgbClr val="FFFFFF"/>
                </a:solidFill>
              </a:defRPr>
            </a:lvl4pPr>
            <a:lvl5pPr marL="1828800" indent="0">
              <a:buNone/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de-DE" dirty="0" smtClean="0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9962065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 smtClean="0"/>
              <a:t>23.03.18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A217B-ED1C-D84B-8478-63C77FA79618}" type="slidenum">
              <a:rPr lang="de-DE" smtClean="0"/>
              <a:t>‹Nr.›</a:t>
            </a:fld>
            <a:endParaRPr lang="de-DE"/>
          </a:p>
        </p:txBody>
      </p:sp>
      <p:sp>
        <p:nvSpPr>
          <p:cNvPr id="18" name="Inhaltsplatzhalter 9"/>
          <p:cNvSpPr>
            <a:spLocks noGrp="1"/>
          </p:cNvSpPr>
          <p:nvPr>
            <p:ph sz="quarter" idx="13"/>
          </p:nvPr>
        </p:nvSpPr>
        <p:spPr>
          <a:xfrm>
            <a:off x="457200" y="1710633"/>
            <a:ext cx="7983646" cy="4507846"/>
          </a:xfrm>
        </p:spPr>
        <p:txBody>
          <a:bodyPr/>
          <a:lstStyle/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9" name="Titelplatzhalter 1"/>
          <p:cNvSpPr>
            <a:spLocks noGrp="1"/>
          </p:cNvSpPr>
          <p:nvPr>
            <p:ph type="title"/>
          </p:nvPr>
        </p:nvSpPr>
        <p:spPr>
          <a:xfrm>
            <a:off x="457200" y="836265"/>
            <a:ext cx="7983646" cy="874368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r>
              <a:rPr lang="de-DE" dirty="0" smtClean="0"/>
              <a:t>Mastertitelformat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601967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 smtClean="0"/>
              <a:t>23.03.18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A217B-ED1C-D84B-8478-63C77FA79618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Titelplatzhalter 1"/>
          <p:cNvSpPr>
            <a:spLocks noGrp="1"/>
          </p:cNvSpPr>
          <p:nvPr>
            <p:ph type="title"/>
          </p:nvPr>
        </p:nvSpPr>
        <p:spPr>
          <a:xfrm>
            <a:off x="457200" y="836265"/>
            <a:ext cx="7983646" cy="874368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r>
              <a:rPr lang="de-DE" dirty="0" smtClean="0"/>
              <a:t>Mastertitelformat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80025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 smtClean="0"/>
              <a:t>23.03.18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A217B-ED1C-D84B-8478-63C77FA7961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85586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 smtClean="0"/>
              <a:t>23.03.18</a:t>
            </a:r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A217B-ED1C-D84B-8478-63C77FA7961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056836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02.11.15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Lorem ipsum dolor sit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A217B-ED1C-D84B-8478-63C77FA7961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229226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02.11.15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Lorem ipsum dolor sit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A217B-ED1C-D84B-8478-63C77FA7961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604695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tif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Bild 3" descr="PAE_Logo_4c_kurz"/>
          <p:cNvPicPr/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5211" y="6440758"/>
            <a:ext cx="704266" cy="3693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7200" y="836265"/>
            <a:ext cx="7983646" cy="874368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r>
              <a:rPr lang="de-DE" dirty="0" smtClean="0"/>
              <a:t>Mastertitelformat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710633"/>
            <a:ext cx="7983646" cy="450784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564825" y="6356350"/>
            <a:ext cx="1860421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rgbClr val="045AA6"/>
                </a:solidFill>
              </a:defRPr>
            </a:lvl1pPr>
          </a:lstStyle>
          <a:p>
            <a:r>
              <a:rPr lang="de-DE" dirty="0" smtClean="0"/>
              <a:t>02.11.15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2699792" y="6356350"/>
            <a:ext cx="28956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rgbClr val="045AA6"/>
                </a:solidFill>
              </a:defRPr>
            </a:lvl1pPr>
          </a:lstStyle>
          <a:p>
            <a:r>
              <a:rPr lang="de-DE" smtClean="0"/>
              <a:t>Lorem ipsum dolor sit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942862" y="6356350"/>
            <a:ext cx="496872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ctr">
              <a:defRPr sz="1200">
                <a:solidFill>
                  <a:srgbClr val="045AA6"/>
                </a:solidFill>
              </a:defRPr>
            </a:lvl1pPr>
          </a:lstStyle>
          <a:p>
            <a:fld id="{162A217B-ED1C-D84B-8478-63C77FA79618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7" name="Bild 6"/>
          <p:cNvPicPr/>
          <p:nvPr userDrawn="1"/>
        </p:nvPicPr>
        <p:blipFill>
          <a:blip r:embed="rId11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1837" y="326665"/>
            <a:ext cx="2054800" cy="595685"/>
          </a:xfrm>
          <a:prstGeom prst="rect">
            <a:avLst/>
          </a:prstGeom>
          <a:extLst>
            <a:ext uri="{FAA26D3D-D897-4be2-8F04-BA451C77F1D7}">
              <ma14:placeholderFlag xmlns:ma14="http://schemas.microsoft.com/office/mac/drawingml/2011/main" xmlns=""/>
            </a:ext>
          </a:extLst>
        </p:spPr>
      </p:pic>
      <p:grpSp>
        <p:nvGrpSpPr>
          <p:cNvPr id="19" name="Gruppierung 18"/>
          <p:cNvGrpSpPr/>
          <p:nvPr userDrawn="1"/>
        </p:nvGrpSpPr>
        <p:grpSpPr>
          <a:xfrm>
            <a:off x="457200" y="6458251"/>
            <a:ext cx="7996881" cy="424726"/>
            <a:chOff x="457200" y="6356350"/>
            <a:chExt cx="7996881" cy="526628"/>
          </a:xfrm>
        </p:grpSpPr>
        <p:cxnSp>
          <p:nvCxnSpPr>
            <p:cNvPr id="12" name="Gerade Verbindung 11"/>
            <p:cNvCxnSpPr/>
            <p:nvPr userDrawn="1"/>
          </p:nvCxnSpPr>
          <p:spPr>
            <a:xfrm>
              <a:off x="7931996" y="6381328"/>
              <a:ext cx="0" cy="501650"/>
            </a:xfrm>
            <a:prstGeom prst="line">
              <a:avLst/>
            </a:prstGeom>
            <a:ln w="6350"/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Gerade Verbindung 12"/>
            <p:cNvCxnSpPr/>
            <p:nvPr userDrawn="1"/>
          </p:nvCxnSpPr>
          <p:spPr>
            <a:xfrm>
              <a:off x="2594239" y="6366707"/>
              <a:ext cx="0" cy="501650"/>
            </a:xfrm>
            <a:prstGeom prst="line">
              <a:avLst/>
            </a:prstGeom>
            <a:ln w="6350"/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 Verbindung 13"/>
            <p:cNvCxnSpPr/>
            <p:nvPr userDrawn="1"/>
          </p:nvCxnSpPr>
          <p:spPr>
            <a:xfrm>
              <a:off x="457200" y="6356350"/>
              <a:ext cx="0" cy="501650"/>
            </a:xfrm>
            <a:prstGeom prst="line">
              <a:avLst/>
            </a:prstGeom>
            <a:ln w="6350"/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Gerade Verbindung 15"/>
            <p:cNvCxnSpPr/>
            <p:nvPr userDrawn="1"/>
          </p:nvCxnSpPr>
          <p:spPr>
            <a:xfrm>
              <a:off x="8454081" y="6381328"/>
              <a:ext cx="0" cy="501650"/>
            </a:xfrm>
            <a:prstGeom prst="line">
              <a:avLst/>
            </a:prstGeom>
            <a:ln w="6350"/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059559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  <p:sldLayoutId id="2147483654" r:id="rId4"/>
    <p:sldLayoutId id="2147483655" r:id="rId5"/>
    <p:sldLayoutId id="2147483657" r:id="rId6"/>
    <p:sldLayoutId id="2147483658" r:id="rId7"/>
    <p:sldLayoutId id="2147483659" r:id="rId8"/>
  </p:sldLayoutIdLst>
  <p:hf hdr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600" b="1" kern="1200">
          <a:solidFill>
            <a:srgbClr val="045AA6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ts val="432"/>
        </a:spcBef>
        <a:buClr>
          <a:srgbClr val="045AA6"/>
        </a:buClr>
        <a:buFont typeface="Wingdings" charset="2"/>
        <a:buChar char="§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432"/>
        </a:spcBef>
        <a:buClr>
          <a:srgbClr val="045AA6"/>
        </a:buClr>
        <a:buFont typeface="Wingdings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432"/>
        </a:spcBef>
        <a:buClr>
          <a:srgbClr val="045AA6"/>
        </a:buClr>
        <a:buFont typeface="Wingdings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432"/>
        </a:spcBef>
        <a:buClr>
          <a:srgbClr val="045AA6"/>
        </a:buClr>
        <a:buFont typeface="Wingdings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432"/>
        </a:spcBef>
        <a:buClr>
          <a:srgbClr val="045AA6"/>
        </a:buClr>
        <a:buFont typeface="Wingdings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tif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620" y="1806326"/>
            <a:ext cx="2457450" cy="185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de-DE" sz="3200" dirty="0" smtClean="0"/>
              <a:t>Transition </a:t>
            </a:r>
            <a:r>
              <a:rPr lang="de-DE" sz="3200" dirty="0" err="1" smtClean="0"/>
              <a:t>to</a:t>
            </a:r>
            <a:r>
              <a:rPr lang="de-DE" sz="3200" dirty="0" smtClean="0"/>
              <a:t> R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sz="1600" dirty="0" err="1" smtClean="0"/>
              <a:t>Pros&amp;Cons</a:t>
            </a:r>
            <a:r>
              <a:rPr lang="de-DE" sz="1600" dirty="0" smtClean="0"/>
              <a:t> </a:t>
            </a:r>
            <a:r>
              <a:rPr lang="de-DE" sz="1600" dirty="0" err="1" smtClean="0"/>
              <a:t>from</a:t>
            </a:r>
            <a:r>
              <a:rPr lang="de-DE" sz="1600" dirty="0" smtClean="0"/>
              <a:t> a EU Field Epidemiology Training Programme </a:t>
            </a:r>
            <a:r>
              <a:rPr lang="de-DE" sz="1600" dirty="0" err="1" smtClean="0"/>
              <a:t>Perspective</a:t>
            </a:r>
            <a:endParaRPr lang="de-DE" sz="1600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 smtClean="0"/>
              <a:t>Irina Czogiel</a:t>
            </a:r>
          </a:p>
          <a:p>
            <a:r>
              <a:rPr lang="de-DE" dirty="0" smtClean="0"/>
              <a:t>RECON Meeting</a:t>
            </a:r>
          </a:p>
          <a:p>
            <a:r>
              <a:rPr lang="de-DE" dirty="0" smtClean="0"/>
              <a:t>London, March 23rd 2018</a:t>
            </a:r>
          </a:p>
        </p:txBody>
      </p:sp>
      <p:pic>
        <p:nvPicPr>
          <p:cNvPr id="1026" name="Picture 2" descr="Bildergebnis für computer difficult"/>
          <p:cNvPicPr>
            <a:picLocks noGrp="1" noChangeAspect="1" noChangeArrowheads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47" r="24747"/>
          <a:stretch>
            <a:fillRect/>
          </a:stretch>
        </p:blipFill>
        <p:spPr bwMode="auto">
          <a:xfrm>
            <a:off x="155575" y="3337490"/>
            <a:ext cx="1512008" cy="1984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Bildergebnis für computer difficul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1701" y="4189536"/>
            <a:ext cx="1685215" cy="1371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2" descr="Bildergebnis für r cra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330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23.03.18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A217B-ED1C-D84B-8478-63C77FA79618}" type="slidenum">
              <a:rPr lang="de-DE" smtClean="0"/>
              <a:t>10</a:t>
            </a:fld>
            <a:endParaRPr lang="de-DE"/>
          </a:p>
        </p:txBody>
      </p:sp>
      <p:sp>
        <p:nvSpPr>
          <p:cNvPr id="5" name="Inhaltsplatzhalter 4"/>
          <p:cNvSpPr>
            <a:spLocks noGrp="1"/>
          </p:cNvSpPr>
          <p:nvPr>
            <p:ph sz="quarter" idx="13"/>
          </p:nvPr>
        </p:nvSpPr>
        <p:spPr>
          <a:xfrm>
            <a:off x="457200" y="1816431"/>
            <a:ext cx="7983646" cy="450784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DE" sz="1800" b="1" dirty="0" err="1" smtClean="0"/>
              <a:t>as</a:t>
            </a:r>
            <a:r>
              <a:rPr lang="de-DE" sz="1800" b="1" dirty="0" smtClean="0"/>
              <a:t> </a:t>
            </a:r>
            <a:r>
              <a:rPr lang="de-DE" sz="1800" b="1" dirty="0" err="1" smtClean="0"/>
              <a:t>it</a:t>
            </a:r>
            <a:r>
              <a:rPr lang="de-DE" sz="1800" b="1" dirty="0" smtClean="0"/>
              <a:t> </a:t>
            </a:r>
            <a:r>
              <a:rPr lang="de-DE" sz="1800" b="1" dirty="0" err="1" smtClean="0"/>
              <a:t>is</a:t>
            </a:r>
            <a:r>
              <a:rPr lang="de-DE" sz="1800" b="1" dirty="0" smtClean="0"/>
              <a:t>:</a:t>
            </a:r>
          </a:p>
          <a:p>
            <a:r>
              <a:rPr lang="de-DE" sz="1800" dirty="0" err="1" smtClean="0"/>
              <a:t>very</a:t>
            </a:r>
            <a:r>
              <a:rPr lang="de-DE" sz="1800" dirty="0" smtClean="0"/>
              <a:t> diverse </a:t>
            </a:r>
            <a:r>
              <a:rPr lang="de-DE" sz="1800" dirty="0" err="1" smtClean="0"/>
              <a:t>group</a:t>
            </a:r>
            <a:r>
              <a:rPr lang="de-DE" sz="1800" dirty="0" smtClean="0"/>
              <a:t> in </a:t>
            </a:r>
            <a:r>
              <a:rPr lang="de-DE" sz="1800" dirty="0" err="1" smtClean="0"/>
              <a:t>terms</a:t>
            </a:r>
            <a:r>
              <a:rPr lang="de-DE" sz="1800" dirty="0" smtClean="0"/>
              <a:t> </a:t>
            </a:r>
            <a:r>
              <a:rPr lang="de-DE" sz="1800" dirty="0" err="1" smtClean="0"/>
              <a:t>of</a:t>
            </a:r>
            <a:r>
              <a:rPr lang="de-DE" sz="1800" dirty="0" smtClean="0"/>
              <a:t> </a:t>
            </a:r>
            <a:r>
              <a:rPr lang="de-DE" sz="1800" dirty="0" err="1" smtClean="0"/>
              <a:t>pre-exposure</a:t>
            </a:r>
            <a:r>
              <a:rPr lang="de-DE" sz="1800" dirty="0" smtClean="0"/>
              <a:t> </a:t>
            </a:r>
            <a:r>
              <a:rPr lang="de-DE" sz="1800" dirty="0" err="1" smtClean="0"/>
              <a:t>to</a:t>
            </a:r>
            <a:r>
              <a:rPr lang="de-DE" sz="1800" dirty="0" smtClean="0"/>
              <a:t> </a:t>
            </a:r>
            <a:r>
              <a:rPr lang="de-DE" sz="1800" dirty="0" err="1" smtClean="0"/>
              <a:t>both</a:t>
            </a:r>
            <a:r>
              <a:rPr lang="de-DE" sz="1800" dirty="0" smtClean="0"/>
              <a:t> </a:t>
            </a:r>
            <a:r>
              <a:rPr lang="de-DE" sz="1800" dirty="0" err="1" smtClean="0"/>
              <a:t>statistical</a:t>
            </a:r>
            <a:r>
              <a:rPr lang="de-DE" sz="1800" dirty="0" smtClean="0"/>
              <a:t> </a:t>
            </a:r>
            <a:r>
              <a:rPr lang="de-DE" sz="1800" dirty="0" err="1" smtClean="0"/>
              <a:t>software</a:t>
            </a:r>
            <a:r>
              <a:rPr lang="de-DE" sz="1800" dirty="0" smtClean="0"/>
              <a:t> </a:t>
            </a:r>
            <a:r>
              <a:rPr lang="de-DE" sz="1800" dirty="0" err="1" smtClean="0"/>
              <a:t>and</a:t>
            </a:r>
            <a:r>
              <a:rPr lang="de-DE" sz="1800" dirty="0" smtClean="0"/>
              <a:t> </a:t>
            </a:r>
            <a:r>
              <a:rPr lang="de-DE" sz="1800" dirty="0" err="1" smtClean="0"/>
              <a:t>methods</a:t>
            </a:r>
            <a:r>
              <a:rPr lang="de-DE" sz="1800" dirty="0" smtClean="0"/>
              <a:t> </a:t>
            </a:r>
          </a:p>
          <a:p>
            <a:r>
              <a:rPr lang="de-DE" sz="1800" dirty="0" err="1" smtClean="0"/>
              <a:t>options</a:t>
            </a:r>
            <a:r>
              <a:rPr lang="de-DE" sz="1800" dirty="0" smtClean="0"/>
              <a:t>: </a:t>
            </a:r>
          </a:p>
          <a:p>
            <a:pPr lvl="1"/>
            <a:r>
              <a:rPr lang="de-DE" sz="1600" dirty="0" err="1" smtClean="0"/>
              <a:t>split</a:t>
            </a:r>
            <a:r>
              <a:rPr lang="de-DE" sz="1600" dirty="0" smtClean="0"/>
              <a:t> </a:t>
            </a:r>
            <a:r>
              <a:rPr lang="de-DE" sz="1600" dirty="0" err="1" smtClean="0"/>
              <a:t>into</a:t>
            </a:r>
            <a:r>
              <a:rPr lang="de-DE" sz="1600" dirty="0" smtClean="0"/>
              <a:t> </a:t>
            </a:r>
            <a:r>
              <a:rPr lang="de-DE" sz="1600" dirty="0" err="1" smtClean="0"/>
              <a:t>homogeneous</a:t>
            </a:r>
            <a:r>
              <a:rPr lang="de-DE" sz="1600" dirty="0" smtClean="0"/>
              <a:t> </a:t>
            </a:r>
            <a:r>
              <a:rPr lang="de-DE" sz="1600" dirty="0" err="1" smtClean="0"/>
              <a:t>subgroups</a:t>
            </a:r>
            <a:r>
              <a:rPr lang="de-DE" sz="1600" dirty="0"/>
              <a:t> </a:t>
            </a:r>
            <a:r>
              <a:rPr lang="de-DE" sz="1600" dirty="0" smtClean="0"/>
              <a:t>(</a:t>
            </a:r>
            <a:r>
              <a:rPr lang="de-DE" sz="1600" dirty="0" err="1" smtClean="0"/>
              <a:t>don‘t</a:t>
            </a:r>
            <a:r>
              <a:rPr lang="de-DE" sz="1600" dirty="0" smtClean="0"/>
              <a:t> </a:t>
            </a:r>
            <a:r>
              <a:rPr lang="de-DE" sz="1600" dirty="0" err="1" smtClean="0"/>
              <a:t>want</a:t>
            </a:r>
            <a:r>
              <a:rPr lang="de-DE" sz="1600" dirty="0" smtClean="0"/>
              <a:t> </a:t>
            </a:r>
            <a:r>
              <a:rPr lang="de-DE" sz="1600" dirty="0" err="1" smtClean="0"/>
              <a:t>that</a:t>
            </a:r>
            <a:r>
              <a:rPr lang="de-DE" sz="1600" dirty="0" smtClean="0"/>
              <a:t>, </a:t>
            </a:r>
            <a:r>
              <a:rPr lang="de-DE" sz="1600" dirty="0" err="1" smtClean="0"/>
              <a:t>would</a:t>
            </a:r>
            <a:r>
              <a:rPr lang="de-DE" sz="1600" dirty="0" smtClean="0"/>
              <a:t> </a:t>
            </a:r>
            <a:r>
              <a:rPr lang="de-DE" sz="1600" dirty="0" err="1" smtClean="0"/>
              <a:t>increase</a:t>
            </a:r>
            <a:r>
              <a:rPr lang="de-DE" sz="1600" dirty="0" smtClean="0"/>
              <a:t> </a:t>
            </a:r>
            <a:r>
              <a:rPr lang="de-DE" sz="1600" dirty="0" err="1" smtClean="0"/>
              <a:t>gap</a:t>
            </a:r>
            <a:r>
              <a:rPr lang="de-DE" sz="1600" dirty="0" smtClean="0"/>
              <a:t>)</a:t>
            </a:r>
          </a:p>
          <a:p>
            <a:pPr lvl="1"/>
            <a:r>
              <a:rPr lang="de-DE" sz="1600" dirty="0" err="1" smtClean="0"/>
              <a:t>keep</a:t>
            </a:r>
            <a:r>
              <a:rPr lang="de-DE" sz="1600" dirty="0" smtClean="0"/>
              <a:t> </a:t>
            </a:r>
            <a:r>
              <a:rPr lang="de-DE" sz="1600" dirty="0" err="1" smtClean="0"/>
              <a:t>big</a:t>
            </a:r>
            <a:r>
              <a:rPr lang="de-DE" sz="1600" dirty="0" smtClean="0"/>
              <a:t> </a:t>
            </a:r>
            <a:r>
              <a:rPr lang="de-DE" sz="1600" dirty="0" err="1" smtClean="0"/>
              <a:t>group</a:t>
            </a:r>
            <a:r>
              <a:rPr lang="de-DE" sz="1600" dirty="0"/>
              <a:t> </a:t>
            </a:r>
            <a:r>
              <a:rPr lang="de-DE" sz="1600" dirty="0" smtClean="0"/>
              <a:t>(</a:t>
            </a:r>
            <a:r>
              <a:rPr lang="de-DE" sz="1600" dirty="0" err="1" smtClean="0"/>
              <a:t>tried</a:t>
            </a:r>
            <a:r>
              <a:rPr lang="de-DE" sz="1600" dirty="0" smtClean="0"/>
              <a:t> </a:t>
            </a:r>
            <a:r>
              <a:rPr lang="de-DE" sz="1600" dirty="0" err="1" smtClean="0"/>
              <a:t>that</a:t>
            </a:r>
            <a:r>
              <a:rPr lang="de-DE" sz="1600" dirty="0" smtClean="0"/>
              <a:t> in </a:t>
            </a:r>
            <a:r>
              <a:rPr lang="de-DE" sz="1600" dirty="0" err="1" smtClean="0"/>
              <a:t>past</a:t>
            </a:r>
            <a:r>
              <a:rPr lang="de-DE" sz="1600" dirty="0" smtClean="0"/>
              <a:t>, </a:t>
            </a:r>
            <a:r>
              <a:rPr lang="de-DE" sz="1600" dirty="0" err="1" smtClean="0"/>
              <a:t>doesn‘t</a:t>
            </a:r>
            <a:r>
              <a:rPr lang="de-DE" sz="1600" dirty="0" smtClean="0"/>
              <a:t> </a:t>
            </a:r>
            <a:r>
              <a:rPr lang="de-DE" sz="1600" dirty="0" err="1" smtClean="0"/>
              <a:t>work</a:t>
            </a:r>
            <a:r>
              <a:rPr lang="de-DE" sz="1600" dirty="0" smtClean="0"/>
              <a:t> </a:t>
            </a:r>
            <a:r>
              <a:rPr lang="de-DE" sz="1600" dirty="0" err="1" smtClean="0"/>
              <a:t>well</a:t>
            </a:r>
            <a:r>
              <a:rPr lang="de-DE" sz="1600" dirty="0" smtClean="0"/>
              <a:t>)</a:t>
            </a:r>
          </a:p>
          <a:p>
            <a:pPr lvl="1"/>
            <a:r>
              <a:rPr lang="de-DE" sz="1600" dirty="0" err="1" smtClean="0"/>
              <a:t>split</a:t>
            </a:r>
            <a:r>
              <a:rPr lang="de-DE" sz="1600" dirty="0" smtClean="0"/>
              <a:t> </a:t>
            </a:r>
            <a:r>
              <a:rPr lang="de-DE" sz="1600" dirty="0" err="1" smtClean="0"/>
              <a:t>into</a:t>
            </a:r>
            <a:r>
              <a:rPr lang="de-DE" sz="1600" dirty="0" smtClean="0"/>
              <a:t> </a:t>
            </a:r>
            <a:r>
              <a:rPr lang="de-DE" sz="1600" dirty="0" err="1" smtClean="0"/>
              <a:t>heteregenous</a:t>
            </a:r>
            <a:r>
              <a:rPr lang="de-DE" sz="1600" dirty="0" smtClean="0"/>
              <a:t> </a:t>
            </a:r>
            <a:r>
              <a:rPr lang="de-DE" sz="1600" dirty="0" err="1" smtClean="0"/>
              <a:t>subgroups</a:t>
            </a:r>
            <a:r>
              <a:rPr lang="de-DE" sz="1600" dirty="0" smtClean="0"/>
              <a:t> (</a:t>
            </a:r>
            <a:r>
              <a:rPr lang="de-DE" sz="1600" dirty="0" err="1" smtClean="0"/>
              <a:t>current</a:t>
            </a:r>
            <a:r>
              <a:rPr lang="de-DE" sz="1600" dirty="0" smtClean="0"/>
              <a:t> </a:t>
            </a:r>
            <a:r>
              <a:rPr lang="de-DE" sz="1600" dirty="0" err="1" smtClean="0"/>
              <a:t>approach</a:t>
            </a:r>
            <a:r>
              <a:rPr lang="de-DE" sz="1600" dirty="0" smtClean="0"/>
              <a:t>, peer-</a:t>
            </a:r>
            <a:r>
              <a:rPr lang="de-DE" sz="1600" dirty="0" err="1" smtClean="0"/>
              <a:t>to</a:t>
            </a:r>
            <a:r>
              <a:rPr lang="de-DE" sz="1600" dirty="0" smtClean="0"/>
              <a:t>-</a:t>
            </a:r>
            <a:r>
              <a:rPr lang="de-DE" sz="1600" dirty="0" err="1" smtClean="0"/>
              <a:t>peer</a:t>
            </a:r>
            <a:r>
              <a:rPr lang="de-DE" sz="1600" dirty="0" smtClean="0"/>
              <a:t> </a:t>
            </a:r>
            <a:r>
              <a:rPr lang="de-DE" sz="1600" dirty="0" err="1" smtClean="0"/>
              <a:t>learning</a:t>
            </a:r>
            <a:r>
              <a:rPr lang="de-DE" sz="1600" dirty="0" smtClean="0"/>
              <a:t>)</a:t>
            </a:r>
          </a:p>
          <a:p>
            <a:pPr lvl="1"/>
            <a:r>
              <a:rPr lang="de-DE" sz="1600" dirty="0" err="1" smtClean="0"/>
              <a:t>pre-course</a:t>
            </a:r>
            <a:r>
              <a:rPr lang="de-DE" sz="1600" dirty="0" smtClean="0"/>
              <a:t> </a:t>
            </a:r>
            <a:r>
              <a:rPr lang="de-DE" sz="1600" dirty="0" err="1" smtClean="0"/>
              <a:t>learning</a:t>
            </a:r>
            <a:r>
              <a:rPr lang="de-DE" sz="1600" dirty="0" smtClean="0"/>
              <a:t> (plan </a:t>
            </a:r>
            <a:r>
              <a:rPr lang="de-DE" sz="1600" dirty="0" err="1" smtClean="0"/>
              <a:t>to</a:t>
            </a:r>
            <a:r>
              <a:rPr lang="de-DE" sz="1600" dirty="0" smtClean="0"/>
              <a:t> </a:t>
            </a:r>
            <a:r>
              <a:rPr lang="de-DE" sz="1600" dirty="0" err="1" smtClean="0"/>
              <a:t>increase</a:t>
            </a:r>
            <a:r>
              <a:rPr lang="de-DE" sz="1600" dirty="0" smtClean="0"/>
              <a:t>/</a:t>
            </a:r>
            <a:r>
              <a:rPr lang="de-DE" sz="1600" dirty="0" err="1" smtClean="0"/>
              <a:t>improve</a:t>
            </a:r>
            <a:r>
              <a:rPr lang="de-DE" sz="1600" dirty="0" smtClean="0"/>
              <a:t> </a:t>
            </a:r>
            <a:r>
              <a:rPr lang="de-DE" sz="1600" dirty="0" err="1" smtClean="0"/>
              <a:t>for</a:t>
            </a:r>
            <a:r>
              <a:rPr lang="de-DE" sz="1600" dirty="0" smtClean="0"/>
              <a:t> </a:t>
            </a:r>
            <a:r>
              <a:rPr lang="de-DE" sz="1600" dirty="0" err="1" smtClean="0"/>
              <a:t>future</a:t>
            </a:r>
            <a:r>
              <a:rPr lang="de-DE" sz="1600" dirty="0" smtClean="0"/>
              <a:t>)</a:t>
            </a:r>
          </a:p>
          <a:p>
            <a:pPr marL="0" indent="0">
              <a:buNone/>
            </a:pPr>
            <a:endParaRPr lang="de-DE" sz="1800" dirty="0" smtClean="0"/>
          </a:p>
          <a:p>
            <a:pPr marL="0" indent="0">
              <a:buNone/>
            </a:pPr>
            <a:r>
              <a:rPr lang="de-DE" sz="1800" b="1" dirty="0" err="1" smtClean="0"/>
              <a:t>with</a:t>
            </a:r>
            <a:r>
              <a:rPr lang="de-DE" sz="1800" b="1" dirty="0" smtClean="0"/>
              <a:t> R:</a:t>
            </a:r>
          </a:p>
          <a:p>
            <a:r>
              <a:rPr lang="de-DE" sz="1800" dirty="0" err="1" smtClean="0"/>
              <a:t>gap</a:t>
            </a:r>
            <a:r>
              <a:rPr lang="de-DE" sz="1800" dirty="0" smtClean="0"/>
              <a:t> </a:t>
            </a:r>
            <a:r>
              <a:rPr lang="de-DE" sz="1800" dirty="0" err="1" smtClean="0"/>
              <a:t>would</a:t>
            </a:r>
            <a:r>
              <a:rPr lang="de-DE" sz="1800" dirty="0" smtClean="0"/>
              <a:t> </a:t>
            </a:r>
            <a:r>
              <a:rPr lang="de-DE" sz="1800" dirty="0" err="1" smtClean="0"/>
              <a:t>be</a:t>
            </a:r>
            <a:r>
              <a:rPr lang="de-DE" sz="1800" dirty="0" smtClean="0"/>
              <a:t> </a:t>
            </a:r>
            <a:r>
              <a:rPr lang="de-DE" sz="1800" dirty="0" err="1" smtClean="0"/>
              <a:t>even</a:t>
            </a:r>
            <a:r>
              <a:rPr lang="de-DE" sz="1800" dirty="0" smtClean="0"/>
              <a:t> </a:t>
            </a:r>
            <a:r>
              <a:rPr lang="de-DE" sz="1800" dirty="0" err="1" smtClean="0"/>
              <a:t>bigger</a:t>
            </a:r>
            <a:r>
              <a:rPr lang="de-DE" sz="1800" dirty="0" smtClean="0"/>
              <a:t> (R </a:t>
            </a:r>
            <a:r>
              <a:rPr lang="de-DE" sz="1800" dirty="0" err="1" smtClean="0"/>
              <a:t>users</a:t>
            </a:r>
            <a:r>
              <a:rPr lang="de-DE" sz="1800" dirty="0" smtClean="0"/>
              <a:t> also </a:t>
            </a:r>
            <a:r>
              <a:rPr lang="de-DE" sz="1800" dirty="0" err="1" smtClean="0"/>
              <a:t>tend</a:t>
            </a:r>
            <a:r>
              <a:rPr lang="de-DE" sz="1800" dirty="0" smtClean="0"/>
              <a:t> </a:t>
            </a:r>
            <a:r>
              <a:rPr lang="de-DE" sz="1800" dirty="0" err="1" smtClean="0"/>
              <a:t>to</a:t>
            </a:r>
            <a:r>
              <a:rPr lang="de-DE" sz="1800" dirty="0" smtClean="0"/>
              <a:t> </a:t>
            </a:r>
            <a:r>
              <a:rPr lang="de-DE" sz="1800" dirty="0" err="1" smtClean="0"/>
              <a:t>be</a:t>
            </a:r>
            <a:r>
              <a:rPr lang="de-DE" sz="1800" dirty="0" smtClean="0"/>
              <a:t> </a:t>
            </a:r>
            <a:r>
              <a:rPr lang="de-DE" sz="1800" dirty="0" err="1" smtClean="0"/>
              <a:t>more</a:t>
            </a:r>
            <a:r>
              <a:rPr lang="de-DE" sz="1800" dirty="0" smtClean="0"/>
              <a:t> </a:t>
            </a:r>
            <a:r>
              <a:rPr lang="de-DE" sz="1800" dirty="0" err="1" smtClean="0"/>
              <a:t>experienced</a:t>
            </a:r>
            <a:r>
              <a:rPr lang="de-DE" sz="1800" dirty="0" smtClean="0"/>
              <a:t> in </a:t>
            </a:r>
            <a:r>
              <a:rPr lang="de-DE" sz="1800" dirty="0" err="1" smtClean="0"/>
              <a:t>methodology</a:t>
            </a:r>
            <a:r>
              <a:rPr lang="de-DE" sz="1800" dirty="0" smtClean="0"/>
              <a:t>)</a:t>
            </a:r>
          </a:p>
          <a:p>
            <a:r>
              <a:rPr lang="de-DE" sz="1800" dirty="0" err="1" smtClean="0"/>
              <a:t>no</a:t>
            </a:r>
            <a:r>
              <a:rPr lang="de-DE" sz="1800" dirty="0" smtClean="0"/>
              <a:t> </a:t>
            </a:r>
            <a:r>
              <a:rPr lang="de-DE" sz="1800" dirty="0" err="1" smtClean="0"/>
              <a:t>agreed</a:t>
            </a:r>
            <a:r>
              <a:rPr lang="de-DE" sz="1800" dirty="0"/>
              <a:t>-</a:t>
            </a:r>
            <a:r>
              <a:rPr lang="de-DE" sz="1800" dirty="0" smtClean="0"/>
              <a:t>on </a:t>
            </a:r>
            <a:r>
              <a:rPr lang="de-DE" sz="1800" dirty="0" err="1" smtClean="0"/>
              <a:t>standard</a:t>
            </a:r>
            <a:r>
              <a:rPr lang="de-DE" sz="1800" dirty="0" smtClean="0"/>
              <a:t> </a:t>
            </a:r>
            <a:r>
              <a:rPr lang="de-DE" sz="1800" dirty="0" err="1" smtClean="0"/>
              <a:t>how</a:t>
            </a:r>
            <a:r>
              <a:rPr lang="de-DE" sz="1800" dirty="0" smtClean="0"/>
              <a:t> </a:t>
            </a:r>
            <a:r>
              <a:rPr lang="de-DE" sz="1800" dirty="0" err="1" smtClean="0"/>
              <a:t>to</a:t>
            </a:r>
            <a:r>
              <a:rPr lang="de-DE" sz="1800" dirty="0" smtClean="0"/>
              <a:t> do </a:t>
            </a:r>
            <a:r>
              <a:rPr lang="de-DE" sz="1800" dirty="0" err="1" smtClean="0"/>
              <a:t>data</a:t>
            </a:r>
            <a:r>
              <a:rPr lang="de-DE" sz="1800" dirty="0" smtClean="0"/>
              <a:t> </a:t>
            </a:r>
            <a:r>
              <a:rPr lang="de-DE" sz="1800" dirty="0" err="1" smtClean="0"/>
              <a:t>management</a:t>
            </a:r>
            <a:r>
              <a:rPr lang="de-DE" sz="1800" dirty="0" smtClean="0"/>
              <a:t> </a:t>
            </a:r>
            <a:r>
              <a:rPr lang="de-DE" sz="1800" dirty="0" err="1" smtClean="0"/>
              <a:t>and</a:t>
            </a:r>
            <a:r>
              <a:rPr lang="de-DE" sz="1800" dirty="0" smtClean="0"/>
              <a:t> </a:t>
            </a:r>
            <a:r>
              <a:rPr lang="de-DE" sz="1800" dirty="0" err="1" smtClean="0"/>
              <a:t>basic</a:t>
            </a:r>
            <a:r>
              <a:rPr lang="de-DE" sz="1800" dirty="0" smtClean="0"/>
              <a:t> </a:t>
            </a:r>
            <a:r>
              <a:rPr lang="de-DE" sz="1800" dirty="0" err="1" smtClean="0"/>
              <a:t>descriptive</a:t>
            </a:r>
            <a:r>
              <a:rPr lang="de-DE" sz="1800" dirty="0" smtClean="0"/>
              <a:t> </a:t>
            </a:r>
            <a:r>
              <a:rPr lang="de-DE" sz="1800" dirty="0" err="1" smtClean="0"/>
              <a:t>epi</a:t>
            </a:r>
            <a:r>
              <a:rPr lang="de-DE" sz="1800" dirty="0" smtClean="0"/>
              <a:t> (peer-</a:t>
            </a:r>
            <a:r>
              <a:rPr lang="de-DE" sz="1800" dirty="0" err="1" smtClean="0"/>
              <a:t>to</a:t>
            </a:r>
            <a:r>
              <a:rPr lang="de-DE" sz="1800" dirty="0" smtClean="0"/>
              <a:t>-</a:t>
            </a:r>
            <a:r>
              <a:rPr lang="de-DE" sz="1800" dirty="0" err="1" smtClean="0"/>
              <a:t>peer</a:t>
            </a:r>
            <a:r>
              <a:rPr lang="de-DE" sz="1800" dirty="0" smtClean="0"/>
              <a:t> </a:t>
            </a:r>
            <a:r>
              <a:rPr lang="de-DE" sz="1800" dirty="0" err="1" smtClean="0"/>
              <a:t>learning</a:t>
            </a:r>
            <a:r>
              <a:rPr lang="de-DE" sz="1800" dirty="0" smtClean="0"/>
              <a:t> not ideal)</a:t>
            </a:r>
          </a:p>
          <a:p>
            <a:pPr marL="0" indent="0">
              <a:buNone/>
            </a:pPr>
            <a:r>
              <a:rPr lang="de-DE" sz="1800" dirty="0" smtClean="0"/>
              <a:t> </a:t>
            </a:r>
          </a:p>
          <a:p>
            <a:pPr marL="0" indent="0">
              <a:buNone/>
            </a:pPr>
            <a:endParaRPr lang="de-DE" sz="1800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Challenges</a:t>
            </a:r>
            <a:r>
              <a:rPr lang="de-DE" dirty="0" smtClean="0"/>
              <a:t> (</a:t>
            </a:r>
            <a:r>
              <a:rPr lang="de-DE" dirty="0" err="1" smtClean="0"/>
              <a:t>during</a:t>
            </a:r>
            <a:r>
              <a:rPr lang="de-DE" dirty="0" smtClean="0"/>
              <a:t> OIM)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3718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23.03.18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A217B-ED1C-D84B-8478-63C77FA79618}" type="slidenum">
              <a:rPr lang="de-DE" smtClean="0"/>
              <a:t>11</a:t>
            </a:fld>
            <a:endParaRPr lang="de-DE"/>
          </a:p>
        </p:txBody>
      </p:sp>
      <p:sp>
        <p:nvSpPr>
          <p:cNvPr id="5" name="Inhaltsplatzhalter 4"/>
          <p:cNvSpPr>
            <a:spLocks noGrp="1"/>
          </p:cNvSpPr>
          <p:nvPr>
            <p:ph sz="quarter" idx="13"/>
          </p:nvPr>
        </p:nvSpPr>
        <p:spPr>
          <a:xfrm>
            <a:off x="4549329" y="1849403"/>
            <a:ext cx="3710499" cy="4188659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de-DE" sz="2600" b="1" u="sng" dirty="0" smtClean="0">
                <a:solidFill>
                  <a:srgbClr val="C00000"/>
                </a:solidFill>
              </a:rPr>
              <a:t>Pros</a:t>
            </a:r>
          </a:p>
          <a:p>
            <a:pPr marL="0" indent="0" algn="ctr">
              <a:buNone/>
            </a:pPr>
            <a:endParaRPr lang="de-DE" sz="900" b="1" u="sng" dirty="0" smtClean="0"/>
          </a:p>
          <a:p>
            <a:r>
              <a:rPr lang="de-DE" sz="1500" dirty="0" err="1" smtClean="0"/>
              <a:t>more</a:t>
            </a:r>
            <a:r>
              <a:rPr lang="de-DE" sz="1500" dirty="0" smtClean="0"/>
              <a:t> </a:t>
            </a:r>
            <a:r>
              <a:rPr lang="de-DE" sz="1500" dirty="0" err="1" smtClean="0"/>
              <a:t>stats</a:t>
            </a:r>
            <a:r>
              <a:rPr lang="de-DE" sz="1500" dirty="0" smtClean="0"/>
              <a:t>/</a:t>
            </a:r>
            <a:r>
              <a:rPr lang="de-DE" sz="1500" dirty="0" err="1" smtClean="0"/>
              <a:t>computer</a:t>
            </a:r>
            <a:r>
              <a:rPr lang="de-DE" sz="1500" dirty="0" smtClean="0"/>
              <a:t> </a:t>
            </a:r>
            <a:r>
              <a:rPr lang="de-DE" sz="1500" dirty="0" err="1" smtClean="0"/>
              <a:t>literate</a:t>
            </a:r>
            <a:r>
              <a:rPr lang="de-DE" sz="1500" dirty="0" smtClean="0"/>
              <a:t> </a:t>
            </a:r>
            <a:r>
              <a:rPr lang="de-DE" sz="1500" dirty="0" err="1" smtClean="0"/>
              <a:t>people</a:t>
            </a:r>
            <a:r>
              <a:rPr lang="de-DE" sz="1500" dirty="0" smtClean="0"/>
              <a:t> </a:t>
            </a:r>
            <a:r>
              <a:rPr lang="de-DE" sz="1500" dirty="0" err="1" smtClean="0"/>
              <a:t>each</a:t>
            </a:r>
            <a:r>
              <a:rPr lang="de-DE" sz="1500" dirty="0" smtClean="0"/>
              <a:t> </a:t>
            </a:r>
            <a:r>
              <a:rPr lang="de-DE" sz="1500" dirty="0" err="1" smtClean="0"/>
              <a:t>year</a:t>
            </a:r>
            <a:endParaRPr lang="de-DE" sz="1500" dirty="0" smtClean="0"/>
          </a:p>
          <a:p>
            <a:endParaRPr lang="de-DE" sz="1500" dirty="0"/>
          </a:p>
          <a:p>
            <a:r>
              <a:rPr lang="de-DE" sz="1500" dirty="0" smtClean="0"/>
              <a:t>R </a:t>
            </a:r>
            <a:r>
              <a:rPr lang="de-DE" sz="1500" dirty="0" err="1" smtClean="0"/>
              <a:t>becomes</a:t>
            </a:r>
            <a:r>
              <a:rPr lang="de-DE" sz="1500" dirty="0" smtClean="0"/>
              <a:t> </a:t>
            </a:r>
            <a:r>
              <a:rPr lang="de-DE" sz="1500" dirty="0" err="1" smtClean="0"/>
              <a:t>more</a:t>
            </a:r>
            <a:r>
              <a:rPr lang="de-DE" sz="1500" dirty="0" smtClean="0"/>
              <a:t> </a:t>
            </a:r>
            <a:r>
              <a:rPr lang="de-DE" sz="1500" dirty="0" err="1" smtClean="0"/>
              <a:t>and</a:t>
            </a:r>
            <a:r>
              <a:rPr lang="de-DE" sz="1500" dirty="0" smtClean="0"/>
              <a:t> </a:t>
            </a:r>
            <a:r>
              <a:rPr lang="de-DE" sz="1500" dirty="0" err="1" smtClean="0"/>
              <a:t>more</a:t>
            </a:r>
            <a:r>
              <a:rPr lang="de-DE" sz="1500" dirty="0" smtClean="0"/>
              <a:t> well-</a:t>
            </a:r>
            <a:r>
              <a:rPr lang="de-DE" sz="1500" dirty="0" err="1" smtClean="0"/>
              <a:t>known</a:t>
            </a:r>
            <a:r>
              <a:rPr lang="de-DE" sz="1500" dirty="0" smtClean="0"/>
              <a:t>, </a:t>
            </a:r>
            <a:r>
              <a:rPr lang="de-DE" sz="1500" dirty="0" err="1" smtClean="0"/>
              <a:t>people</a:t>
            </a:r>
            <a:r>
              <a:rPr lang="de-DE" sz="1500" dirty="0" smtClean="0"/>
              <a:t> </a:t>
            </a:r>
            <a:r>
              <a:rPr lang="de-DE" sz="1500" dirty="0" err="1" smtClean="0"/>
              <a:t>actively</a:t>
            </a:r>
            <a:r>
              <a:rPr lang="de-DE" sz="1500" dirty="0" smtClean="0"/>
              <a:t> </a:t>
            </a:r>
            <a:r>
              <a:rPr lang="de-DE" sz="1500" dirty="0" err="1" smtClean="0"/>
              <a:t>request</a:t>
            </a:r>
            <a:r>
              <a:rPr lang="de-DE" sz="1500" dirty="0" smtClean="0"/>
              <a:t> R</a:t>
            </a:r>
          </a:p>
          <a:p>
            <a:endParaRPr lang="de-DE" sz="1500" dirty="0" smtClean="0"/>
          </a:p>
          <a:p>
            <a:r>
              <a:rPr lang="de-DE" sz="1500" dirty="0" err="1" smtClean="0"/>
              <a:t>more</a:t>
            </a:r>
            <a:r>
              <a:rPr lang="de-DE" sz="1500" dirty="0" smtClean="0"/>
              <a:t> </a:t>
            </a:r>
            <a:r>
              <a:rPr lang="de-DE" sz="1500" dirty="0" err="1" smtClean="0"/>
              <a:t>advanced</a:t>
            </a:r>
            <a:r>
              <a:rPr lang="de-DE" sz="1500" dirty="0" smtClean="0"/>
              <a:t> </a:t>
            </a:r>
            <a:r>
              <a:rPr lang="de-DE" sz="1500" dirty="0" err="1" smtClean="0"/>
              <a:t>topics</a:t>
            </a:r>
            <a:r>
              <a:rPr lang="de-DE" sz="1500" dirty="0" smtClean="0"/>
              <a:t> (</a:t>
            </a:r>
            <a:r>
              <a:rPr lang="de-DE" sz="1500" dirty="0" err="1" smtClean="0"/>
              <a:t>regression</a:t>
            </a:r>
            <a:r>
              <a:rPr lang="de-DE" sz="1500" dirty="0" smtClean="0"/>
              <a:t> </a:t>
            </a:r>
            <a:r>
              <a:rPr lang="de-DE" sz="1500" dirty="0" err="1" smtClean="0"/>
              <a:t>and</a:t>
            </a:r>
            <a:r>
              <a:rPr lang="de-DE" sz="1500" dirty="0" smtClean="0"/>
              <a:t> „</a:t>
            </a:r>
            <a:r>
              <a:rPr lang="de-DE" sz="1500" dirty="0" err="1" smtClean="0"/>
              <a:t>onwards</a:t>
            </a:r>
            <a:r>
              <a:rPr lang="de-DE" sz="1500" dirty="0" smtClean="0"/>
              <a:t>“) </a:t>
            </a:r>
            <a:r>
              <a:rPr lang="de-DE" sz="1500" dirty="0" err="1" smtClean="0"/>
              <a:t>can</a:t>
            </a:r>
            <a:r>
              <a:rPr lang="de-DE" sz="1500" dirty="0" smtClean="0"/>
              <a:t> </a:t>
            </a:r>
            <a:r>
              <a:rPr lang="de-DE" sz="1500" dirty="0" err="1" smtClean="0"/>
              <a:t>be</a:t>
            </a:r>
            <a:r>
              <a:rPr lang="de-DE" sz="1500" dirty="0" smtClean="0"/>
              <a:t> </a:t>
            </a:r>
            <a:r>
              <a:rPr lang="de-DE" sz="1500" dirty="0" err="1" smtClean="0"/>
              <a:t>done</a:t>
            </a:r>
            <a:r>
              <a:rPr lang="de-DE" sz="1500" dirty="0" smtClean="0"/>
              <a:t> </a:t>
            </a:r>
            <a:r>
              <a:rPr lang="de-DE" sz="1500" dirty="0" err="1" smtClean="0"/>
              <a:t>with</a:t>
            </a:r>
            <a:r>
              <a:rPr lang="de-DE" sz="1500" dirty="0" smtClean="0"/>
              <a:t> well</a:t>
            </a:r>
            <a:r>
              <a:rPr lang="de-DE" sz="1500" dirty="0"/>
              <a:t>-</a:t>
            </a:r>
            <a:r>
              <a:rPr lang="de-DE" sz="1500" dirty="0" err="1" smtClean="0"/>
              <a:t>established</a:t>
            </a:r>
            <a:r>
              <a:rPr lang="de-DE" sz="1500" dirty="0" smtClean="0"/>
              <a:t> </a:t>
            </a:r>
            <a:r>
              <a:rPr lang="de-DE" sz="1500" dirty="0" err="1" smtClean="0"/>
              <a:t>packages</a:t>
            </a:r>
            <a:endParaRPr lang="de-DE" sz="1500" dirty="0" smtClean="0"/>
          </a:p>
          <a:p>
            <a:endParaRPr lang="de-DE" sz="1500" dirty="0"/>
          </a:p>
          <a:p>
            <a:r>
              <a:rPr lang="de-DE" sz="1500" dirty="0" err="1" smtClean="0"/>
              <a:t>for</a:t>
            </a:r>
            <a:r>
              <a:rPr lang="de-DE" sz="1500" dirty="0" smtClean="0"/>
              <a:t> </a:t>
            </a:r>
            <a:r>
              <a:rPr lang="de-DE" sz="1500" dirty="0" err="1" smtClean="0"/>
              <a:t>advanced</a:t>
            </a:r>
            <a:r>
              <a:rPr lang="de-DE" sz="1500" dirty="0" smtClean="0"/>
              <a:t> </a:t>
            </a:r>
            <a:r>
              <a:rPr lang="de-DE" sz="1500" dirty="0" err="1" smtClean="0"/>
              <a:t>users</a:t>
            </a:r>
            <a:r>
              <a:rPr lang="de-DE" sz="1500" dirty="0" smtClean="0"/>
              <a:t>: a </a:t>
            </a:r>
            <a:r>
              <a:rPr lang="de-DE" sz="1500" dirty="0" err="1" smtClean="0"/>
              <a:t>lot</a:t>
            </a:r>
            <a:r>
              <a:rPr lang="de-DE" sz="1500" dirty="0" smtClean="0"/>
              <a:t> </a:t>
            </a:r>
            <a:r>
              <a:rPr lang="de-DE" sz="1500" dirty="0" err="1" smtClean="0"/>
              <a:t>more</a:t>
            </a:r>
            <a:r>
              <a:rPr lang="de-DE" sz="1500" dirty="0" smtClean="0"/>
              <a:t> </a:t>
            </a:r>
            <a:r>
              <a:rPr lang="de-DE" sz="1500" dirty="0" err="1" smtClean="0"/>
              <a:t>flexibility</a:t>
            </a:r>
            <a:endParaRPr lang="de-DE" sz="1500" dirty="0" smtClean="0"/>
          </a:p>
          <a:p>
            <a:endParaRPr lang="de-DE" sz="1500" dirty="0"/>
          </a:p>
          <a:p>
            <a:r>
              <a:rPr lang="de-DE" sz="1500" dirty="0" smtClean="0"/>
              <a:t>easy </a:t>
            </a:r>
            <a:r>
              <a:rPr lang="de-DE" sz="1500" dirty="0" err="1" smtClean="0"/>
              <a:t>to</a:t>
            </a:r>
            <a:r>
              <a:rPr lang="de-DE" sz="1500" dirty="0" smtClean="0"/>
              <a:t> </a:t>
            </a:r>
            <a:r>
              <a:rPr lang="de-DE" sz="1500" dirty="0" err="1" smtClean="0"/>
              <a:t>integrate</a:t>
            </a:r>
            <a:r>
              <a:rPr lang="de-DE" sz="1500" dirty="0" smtClean="0"/>
              <a:t> e.g. </a:t>
            </a:r>
            <a:r>
              <a:rPr lang="de-DE" sz="1500" dirty="0" err="1" smtClean="0"/>
              <a:t>phylogenetic</a:t>
            </a:r>
            <a:r>
              <a:rPr lang="de-DE" sz="1500" dirty="0" smtClean="0"/>
              <a:t> </a:t>
            </a:r>
            <a:r>
              <a:rPr lang="de-DE" sz="1500" dirty="0" err="1" smtClean="0"/>
              <a:t>analysis</a:t>
            </a:r>
            <a:r>
              <a:rPr lang="de-DE" sz="1500" dirty="0" smtClean="0"/>
              <a:t> </a:t>
            </a:r>
            <a:r>
              <a:rPr lang="de-DE" sz="1500" dirty="0" err="1" smtClean="0"/>
              <a:t>or</a:t>
            </a:r>
            <a:r>
              <a:rPr lang="de-DE" sz="1500" dirty="0" smtClean="0"/>
              <a:t> </a:t>
            </a:r>
            <a:r>
              <a:rPr lang="de-DE" sz="1500" dirty="0" err="1" smtClean="0"/>
              <a:t>spatial</a:t>
            </a:r>
            <a:r>
              <a:rPr lang="de-DE" sz="1500" dirty="0" smtClean="0"/>
              <a:t> </a:t>
            </a:r>
            <a:r>
              <a:rPr lang="de-DE" sz="1500" dirty="0" err="1" smtClean="0"/>
              <a:t>analysis</a:t>
            </a:r>
            <a:endParaRPr lang="de-DE" sz="1500" dirty="0" smtClean="0"/>
          </a:p>
          <a:p>
            <a:endParaRPr lang="de-DE" sz="1500" dirty="0"/>
          </a:p>
          <a:p>
            <a:r>
              <a:rPr lang="de-DE" sz="1500" dirty="0" err="1" smtClean="0"/>
              <a:t>free</a:t>
            </a:r>
            <a:r>
              <a:rPr lang="de-DE" sz="1500" dirty="0" smtClean="0"/>
              <a:t> </a:t>
            </a:r>
            <a:r>
              <a:rPr lang="de-DE" sz="1500" dirty="0" err="1" smtClean="0"/>
              <a:t>of</a:t>
            </a:r>
            <a:r>
              <a:rPr lang="de-DE" sz="1500" dirty="0" smtClean="0"/>
              <a:t> </a:t>
            </a:r>
            <a:r>
              <a:rPr lang="de-DE" sz="1500" dirty="0" err="1" smtClean="0"/>
              <a:t>charge</a:t>
            </a:r>
            <a:r>
              <a:rPr lang="de-DE" sz="1500" dirty="0" smtClean="0"/>
              <a:t>, </a:t>
            </a:r>
            <a:r>
              <a:rPr lang="de-DE" sz="1500" dirty="0" err="1" smtClean="0"/>
              <a:t>can</a:t>
            </a:r>
            <a:r>
              <a:rPr lang="de-DE" sz="1500" dirty="0" smtClean="0"/>
              <a:t> </a:t>
            </a:r>
            <a:r>
              <a:rPr lang="de-DE" sz="1500" dirty="0" err="1" smtClean="0"/>
              <a:t>be</a:t>
            </a:r>
            <a:r>
              <a:rPr lang="de-DE" sz="1500" dirty="0" smtClean="0"/>
              <a:t> </a:t>
            </a:r>
            <a:r>
              <a:rPr lang="de-DE" sz="1500" dirty="0" err="1" smtClean="0"/>
              <a:t>used</a:t>
            </a:r>
            <a:r>
              <a:rPr lang="de-DE" sz="1500" dirty="0" smtClean="0"/>
              <a:t> </a:t>
            </a:r>
            <a:r>
              <a:rPr lang="de-DE" sz="1500" dirty="0" err="1" smtClean="0"/>
              <a:t>everywhere</a:t>
            </a:r>
            <a:r>
              <a:rPr lang="de-DE" sz="1500" dirty="0" smtClean="0"/>
              <a:t> </a:t>
            </a:r>
            <a:r>
              <a:rPr lang="de-DE" sz="1500" dirty="0" err="1" smtClean="0"/>
              <a:t>by</a:t>
            </a:r>
            <a:r>
              <a:rPr lang="de-DE" sz="1500" dirty="0" smtClean="0"/>
              <a:t> </a:t>
            </a:r>
            <a:r>
              <a:rPr lang="de-DE" sz="1500" dirty="0" err="1" smtClean="0"/>
              <a:t>everyone</a:t>
            </a:r>
            <a:r>
              <a:rPr lang="de-DE" sz="1500" dirty="0" smtClean="0"/>
              <a:t>!!!!</a:t>
            </a:r>
          </a:p>
          <a:p>
            <a:endParaRPr lang="de-DE" sz="1600" dirty="0"/>
          </a:p>
          <a:p>
            <a:endParaRPr lang="de-DE" sz="1600" dirty="0" smtClean="0"/>
          </a:p>
          <a:p>
            <a:pPr marL="0" indent="0">
              <a:buNone/>
            </a:pPr>
            <a:endParaRPr lang="de-DE" sz="1800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Pros/</a:t>
            </a:r>
            <a:r>
              <a:rPr lang="de-DE" dirty="0" err="1" smtClean="0"/>
              <a:t>Cons</a:t>
            </a:r>
            <a:r>
              <a:rPr lang="de-DE" dirty="0" smtClean="0"/>
              <a:t> (</a:t>
            </a:r>
            <a:r>
              <a:rPr lang="de-DE" dirty="0" err="1" smtClean="0"/>
              <a:t>general</a:t>
            </a:r>
            <a:r>
              <a:rPr lang="de-DE" dirty="0" smtClean="0"/>
              <a:t>)</a:t>
            </a:r>
            <a:endParaRPr lang="en-US" dirty="0"/>
          </a:p>
        </p:txBody>
      </p:sp>
      <p:sp>
        <p:nvSpPr>
          <p:cNvPr id="7" name="Inhaltsplatzhalter 4"/>
          <p:cNvSpPr txBox="1">
            <a:spLocks/>
          </p:cNvSpPr>
          <p:nvPr/>
        </p:nvSpPr>
        <p:spPr>
          <a:xfrm>
            <a:off x="457199" y="1773834"/>
            <a:ext cx="3827633" cy="4507846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ts val="432"/>
              </a:spcBef>
              <a:buClr>
                <a:srgbClr val="045AA6"/>
              </a:buClr>
              <a:buFont typeface="Wingdings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432"/>
              </a:spcBef>
              <a:buClr>
                <a:srgbClr val="045AA6"/>
              </a:buClr>
              <a:buFont typeface="Wingdings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432"/>
              </a:spcBef>
              <a:buClr>
                <a:srgbClr val="045AA6"/>
              </a:buClr>
              <a:buFont typeface="Wingdings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432"/>
              </a:spcBef>
              <a:buClr>
                <a:srgbClr val="045AA6"/>
              </a:buClr>
              <a:buFont typeface="Wingdings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432"/>
              </a:spcBef>
              <a:buClr>
                <a:srgbClr val="045AA6"/>
              </a:buClr>
              <a:buFont typeface="Wingdings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de-DE" sz="2600" b="1" u="sng" dirty="0" err="1" smtClean="0">
                <a:solidFill>
                  <a:srgbClr val="C00000"/>
                </a:solidFill>
              </a:rPr>
              <a:t>Cons</a:t>
            </a:r>
            <a:endParaRPr lang="de-DE" sz="2600" b="1" u="sng" dirty="0" smtClean="0">
              <a:solidFill>
                <a:srgbClr val="C00000"/>
              </a:solidFill>
            </a:endParaRPr>
          </a:p>
          <a:p>
            <a:pPr marL="0" indent="0" algn="ctr">
              <a:buNone/>
            </a:pPr>
            <a:endParaRPr lang="de-DE" sz="1500" b="1" u="sng" dirty="0" smtClean="0"/>
          </a:p>
          <a:p>
            <a:r>
              <a:rPr lang="de-DE" sz="1500" b="1" dirty="0" err="1"/>
              <a:t>common</a:t>
            </a:r>
            <a:r>
              <a:rPr lang="de-DE" sz="1500" b="1" dirty="0"/>
              <a:t> </a:t>
            </a:r>
            <a:r>
              <a:rPr lang="de-DE" sz="1500" b="1" dirty="0" err="1"/>
              <a:t>view</a:t>
            </a:r>
            <a:r>
              <a:rPr lang="de-DE" sz="1500" b="1" dirty="0"/>
              <a:t>: </a:t>
            </a:r>
            <a:r>
              <a:rPr lang="de-DE" sz="1500" dirty="0" smtClean="0"/>
              <a:t>„</a:t>
            </a:r>
            <a:r>
              <a:rPr lang="de-DE" sz="1500" dirty="0"/>
              <a:t>Not </a:t>
            </a:r>
            <a:r>
              <a:rPr lang="de-DE" sz="1500" dirty="0" err="1"/>
              <a:t>very</a:t>
            </a:r>
            <a:r>
              <a:rPr lang="de-DE" sz="1500" dirty="0"/>
              <a:t> intuitive </a:t>
            </a:r>
            <a:r>
              <a:rPr lang="de-DE" sz="1500" dirty="0" err="1"/>
              <a:t>for</a:t>
            </a:r>
            <a:r>
              <a:rPr lang="de-DE" sz="1500" dirty="0"/>
              <a:t> </a:t>
            </a:r>
            <a:r>
              <a:rPr lang="de-DE" sz="1500" dirty="0" smtClean="0"/>
              <a:t>non-</a:t>
            </a:r>
            <a:r>
              <a:rPr lang="de-DE" sz="1500" dirty="0" err="1" smtClean="0"/>
              <a:t>statisticians</a:t>
            </a:r>
            <a:r>
              <a:rPr lang="de-DE" sz="1500" dirty="0" smtClean="0"/>
              <a:t> </a:t>
            </a:r>
            <a:r>
              <a:rPr lang="de-DE" sz="1500" dirty="0"/>
              <a:t>(</a:t>
            </a:r>
            <a:r>
              <a:rPr lang="de-DE" sz="1500" dirty="0" err="1"/>
              <a:t>less</a:t>
            </a:r>
            <a:r>
              <a:rPr lang="de-DE" sz="1500" dirty="0"/>
              <a:t> intuitive </a:t>
            </a:r>
            <a:r>
              <a:rPr lang="de-DE" sz="1500" dirty="0" err="1"/>
              <a:t>than</a:t>
            </a:r>
            <a:r>
              <a:rPr lang="de-DE" sz="1500" dirty="0"/>
              <a:t> </a:t>
            </a:r>
            <a:r>
              <a:rPr lang="de-DE" sz="1500" dirty="0" err="1"/>
              <a:t>Stata</a:t>
            </a:r>
            <a:r>
              <a:rPr lang="de-DE" sz="1500" dirty="0"/>
              <a:t>?)“</a:t>
            </a:r>
          </a:p>
          <a:p>
            <a:r>
              <a:rPr lang="de-DE" sz="1500" b="1" dirty="0" err="1" smtClean="0"/>
              <a:t>therefore</a:t>
            </a:r>
            <a:r>
              <a:rPr lang="de-DE" sz="1500" b="1" dirty="0" smtClean="0"/>
              <a:t>: </a:t>
            </a:r>
            <a:r>
              <a:rPr lang="de-DE" sz="1500" dirty="0" smtClean="0"/>
              <a:t>„not </a:t>
            </a:r>
            <a:r>
              <a:rPr lang="de-DE" sz="1500" dirty="0" err="1"/>
              <a:t>enough</a:t>
            </a:r>
            <a:r>
              <a:rPr lang="de-DE" sz="1500" dirty="0"/>
              <a:t> time </a:t>
            </a:r>
            <a:r>
              <a:rPr lang="de-DE" sz="1500" dirty="0" err="1"/>
              <a:t>for</a:t>
            </a:r>
            <a:r>
              <a:rPr lang="de-DE" sz="1500" dirty="0"/>
              <a:t> </a:t>
            </a:r>
            <a:r>
              <a:rPr lang="de-DE" sz="1500" dirty="0" err="1"/>
              <a:t>teaching</a:t>
            </a:r>
            <a:r>
              <a:rPr lang="de-DE" sz="1500" dirty="0"/>
              <a:t> </a:t>
            </a:r>
            <a:r>
              <a:rPr lang="de-DE" sz="1500" dirty="0" err="1"/>
              <a:t>it</a:t>
            </a:r>
            <a:r>
              <a:rPr lang="de-DE" sz="1500" dirty="0"/>
              <a:t> face-</a:t>
            </a:r>
            <a:r>
              <a:rPr lang="de-DE" sz="1500" dirty="0" err="1"/>
              <a:t>to</a:t>
            </a:r>
            <a:r>
              <a:rPr lang="de-DE" sz="1500" dirty="0"/>
              <a:t>-face </a:t>
            </a:r>
            <a:r>
              <a:rPr lang="de-DE" sz="1500" dirty="0" err="1"/>
              <a:t>during</a:t>
            </a:r>
            <a:r>
              <a:rPr lang="de-DE" sz="1500" dirty="0"/>
              <a:t> 10 </a:t>
            </a:r>
            <a:r>
              <a:rPr lang="de-DE" sz="1500" dirty="0" err="1"/>
              <a:t>weeks</a:t>
            </a:r>
            <a:r>
              <a:rPr lang="de-DE" sz="1500" dirty="0"/>
              <a:t> </a:t>
            </a:r>
            <a:r>
              <a:rPr lang="de-DE" sz="1500" dirty="0" err="1"/>
              <a:t>theory</a:t>
            </a:r>
            <a:r>
              <a:rPr lang="de-DE" sz="1500" dirty="0"/>
              <a:t> </a:t>
            </a:r>
            <a:r>
              <a:rPr lang="de-DE" sz="1500" dirty="0" err="1"/>
              <a:t>training</a:t>
            </a:r>
            <a:r>
              <a:rPr lang="de-DE" sz="1500" dirty="0"/>
              <a:t> (</a:t>
            </a:r>
            <a:r>
              <a:rPr lang="de-DE" sz="1500" dirty="0" err="1"/>
              <a:t>less</a:t>
            </a:r>
            <a:r>
              <a:rPr lang="de-DE" sz="1500" dirty="0"/>
              <a:t> time </a:t>
            </a:r>
            <a:r>
              <a:rPr lang="de-DE" sz="1500" dirty="0" err="1"/>
              <a:t>for</a:t>
            </a:r>
            <a:r>
              <a:rPr lang="de-DE" sz="1500" dirty="0"/>
              <a:t> </a:t>
            </a:r>
            <a:r>
              <a:rPr lang="de-DE" sz="1500" dirty="0" err="1"/>
              <a:t>other</a:t>
            </a:r>
            <a:r>
              <a:rPr lang="de-DE" sz="1500" dirty="0"/>
              <a:t> </a:t>
            </a:r>
            <a:r>
              <a:rPr lang="de-DE" sz="1500" dirty="0" err="1"/>
              <a:t>topics</a:t>
            </a:r>
            <a:r>
              <a:rPr lang="de-DE" sz="1500" dirty="0" smtClean="0"/>
              <a:t>?)“</a:t>
            </a:r>
            <a:endParaRPr lang="de-DE" sz="1500" dirty="0"/>
          </a:p>
          <a:p>
            <a:endParaRPr lang="de-DE" sz="1500" dirty="0" smtClean="0"/>
          </a:p>
          <a:p>
            <a:r>
              <a:rPr lang="de-DE" sz="1500" dirty="0" err="1"/>
              <a:t>for</a:t>
            </a:r>
            <a:r>
              <a:rPr lang="de-DE" sz="1500" dirty="0"/>
              <a:t> </a:t>
            </a:r>
            <a:r>
              <a:rPr lang="de-DE" sz="1500" dirty="0" err="1"/>
              <a:t>beginners</a:t>
            </a:r>
            <a:r>
              <a:rPr lang="de-DE" sz="1500" dirty="0"/>
              <a:t>: </a:t>
            </a:r>
            <a:r>
              <a:rPr lang="de-DE" sz="1500" dirty="0" err="1"/>
              <a:t>too</a:t>
            </a:r>
            <a:r>
              <a:rPr lang="de-DE" sz="1500" dirty="0"/>
              <a:t> </a:t>
            </a:r>
            <a:r>
              <a:rPr lang="de-DE" sz="1500" dirty="0" err="1"/>
              <a:t>many</a:t>
            </a:r>
            <a:r>
              <a:rPr lang="de-DE" sz="1500" dirty="0"/>
              <a:t> </a:t>
            </a:r>
            <a:r>
              <a:rPr lang="de-DE" sz="1500" dirty="0" err="1"/>
              <a:t>ways</a:t>
            </a:r>
            <a:r>
              <a:rPr lang="de-DE" sz="1500" dirty="0"/>
              <a:t> </a:t>
            </a:r>
            <a:r>
              <a:rPr lang="de-DE" sz="1500" dirty="0" err="1"/>
              <a:t>to</a:t>
            </a:r>
            <a:r>
              <a:rPr lang="de-DE" sz="1500" dirty="0"/>
              <a:t> do </a:t>
            </a:r>
            <a:r>
              <a:rPr lang="de-DE" sz="1500" dirty="0" err="1" smtClean="0"/>
              <a:t>things</a:t>
            </a:r>
            <a:endParaRPr lang="de-DE" sz="1500" dirty="0" smtClean="0"/>
          </a:p>
          <a:p>
            <a:pPr marL="0" indent="0">
              <a:buNone/>
            </a:pPr>
            <a:endParaRPr lang="de-DE" sz="1500" dirty="0" smtClean="0"/>
          </a:p>
          <a:p>
            <a:r>
              <a:rPr lang="de-DE" sz="1500" dirty="0" err="1"/>
              <a:t>especially</a:t>
            </a:r>
            <a:r>
              <a:rPr lang="de-DE" sz="1500" dirty="0"/>
              <a:t> </a:t>
            </a:r>
            <a:r>
              <a:rPr lang="de-DE" sz="1500" dirty="0" err="1"/>
              <a:t>early</a:t>
            </a:r>
            <a:r>
              <a:rPr lang="de-DE" sz="1500" dirty="0"/>
              <a:t> </a:t>
            </a:r>
            <a:r>
              <a:rPr lang="de-DE" sz="1500" dirty="0" err="1"/>
              <a:t>steps</a:t>
            </a:r>
            <a:r>
              <a:rPr lang="de-DE" sz="1500" dirty="0"/>
              <a:t> (</a:t>
            </a:r>
            <a:r>
              <a:rPr lang="de-DE" sz="1500" dirty="0" err="1"/>
              <a:t>data</a:t>
            </a:r>
            <a:r>
              <a:rPr lang="de-DE" sz="1500" dirty="0"/>
              <a:t> </a:t>
            </a:r>
            <a:r>
              <a:rPr lang="de-DE" sz="1500" dirty="0" err="1"/>
              <a:t>management</a:t>
            </a:r>
            <a:r>
              <a:rPr lang="de-DE" sz="1500" dirty="0"/>
              <a:t>/</a:t>
            </a:r>
            <a:r>
              <a:rPr lang="de-DE" sz="1500" dirty="0" err="1"/>
              <a:t>descriptive</a:t>
            </a:r>
            <a:r>
              <a:rPr lang="de-DE" sz="1500" dirty="0"/>
              <a:t> </a:t>
            </a:r>
            <a:r>
              <a:rPr lang="de-DE" sz="1500" dirty="0" err="1"/>
              <a:t>epi</a:t>
            </a:r>
            <a:r>
              <a:rPr lang="de-DE" sz="1500" dirty="0"/>
              <a:t>) </a:t>
            </a:r>
            <a:r>
              <a:rPr lang="de-DE" sz="1500" dirty="0" err="1" smtClean="0"/>
              <a:t>can</a:t>
            </a:r>
            <a:r>
              <a:rPr lang="de-DE" sz="1500" dirty="0" smtClean="0"/>
              <a:t> </a:t>
            </a:r>
            <a:r>
              <a:rPr lang="de-DE" sz="1500" dirty="0" err="1" smtClean="0"/>
              <a:t>be</a:t>
            </a:r>
            <a:r>
              <a:rPr lang="de-DE" sz="1500" dirty="0" smtClean="0"/>
              <a:t> </a:t>
            </a:r>
            <a:r>
              <a:rPr lang="de-DE" sz="1500" dirty="0" err="1" smtClean="0"/>
              <a:t>cumbersome</a:t>
            </a:r>
            <a:endParaRPr lang="de-DE" sz="1500" dirty="0"/>
          </a:p>
          <a:p>
            <a:endParaRPr lang="de-DE" sz="1500" dirty="0"/>
          </a:p>
          <a:p>
            <a:r>
              <a:rPr lang="de-DE" sz="1500" dirty="0"/>
              <a:t>not </a:t>
            </a:r>
            <a:r>
              <a:rPr lang="de-DE" sz="1500" dirty="0" err="1"/>
              <a:t>much</a:t>
            </a:r>
            <a:r>
              <a:rPr lang="de-DE" sz="1500" dirty="0"/>
              <a:t> </a:t>
            </a:r>
            <a:r>
              <a:rPr lang="de-DE" sz="1500" dirty="0" err="1"/>
              <a:t>dedicated</a:t>
            </a:r>
            <a:r>
              <a:rPr lang="de-DE" sz="1500" dirty="0"/>
              <a:t> </a:t>
            </a:r>
            <a:r>
              <a:rPr lang="de-DE" sz="1500" dirty="0" err="1"/>
              <a:t>training</a:t>
            </a:r>
            <a:r>
              <a:rPr lang="de-DE" sz="1500" dirty="0"/>
              <a:t> </a:t>
            </a:r>
            <a:r>
              <a:rPr lang="de-DE" sz="1500" dirty="0" smtClean="0"/>
              <a:t>material </a:t>
            </a:r>
            <a:r>
              <a:rPr lang="de-DE" sz="1500" dirty="0" err="1" smtClean="0"/>
              <a:t>for</a:t>
            </a:r>
            <a:r>
              <a:rPr lang="de-DE" sz="1500" dirty="0" smtClean="0"/>
              <a:t> </a:t>
            </a:r>
            <a:r>
              <a:rPr lang="de-DE" sz="1500" dirty="0" err="1" smtClean="0"/>
              <a:t>field</a:t>
            </a:r>
            <a:r>
              <a:rPr lang="de-DE" sz="1500" dirty="0" smtClean="0"/>
              <a:t> </a:t>
            </a:r>
            <a:r>
              <a:rPr lang="de-DE" sz="1500" dirty="0" err="1" smtClean="0"/>
              <a:t>epi</a:t>
            </a:r>
            <a:endParaRPr lang="de-DE" sz="1500" dirty="0" smtClean="0"/>
          </a:p>
          <a:p>
            <a:endParaRPr lang="de-DE" sz="1500" dirty="0"/>
          </a:p>
          <a:p>
            <a:r>
              <a:rPr lang="de-DE" sz="1500" dirty="0" smtClean="0"/>
              <a:t>not </a:t>
            </a:r>
            <a:r>
              <a:rPr lang="de-DE" sz="1500" dirty="0" err="1" smtClean="0"/>
              <a:t>enough</a:t>
            </a:r>
            <a:r>
              <a:rPr lang="de-DE" sz="1500" dirty="0" smtClean="0"/>
              <a:t> </a:t>
            </a:r>
            <a:r>
              <a:rPr lang="de-DE" sz="1500" dirty="0" err="1" smtClean="0"/>
              <a:t>people</a:t>
            </a:r>
            <a:r>
              <a:rPr lang="de-DE" sz="1500" dirty="0" smtClean="0"/>
              <a:t> firm </a:t>
            </a:r>
            <a:r>
              <a:rPr lang="de-DE" sz="1500" dirty="0" err="1" smtClean="0"/>
              <a:t>enough</a:t>
            </a:r>
            <a:r>
              <a:rPr lang="de-DE" sz="1500" dirty="0" smtClean="0"/>
              <a:t> </a:t>
            </a:r>
            <a:r>
              <a:rPr lang="de-DE" sz="1500" dirty="0" err="1" smtClean="0"/>
              <a:t>to</a:t>
            </a:r>
            <a:r>
              <a:rPr lang="de-DE" sz="1500" dirty="0" smtClean="0"/>
              <a:t> </a:t>
            </a:r>
            <a:r>
              <a:rPr lang="de-DE" sz="1500" dirty="0" err="1" smtClean="0"/>
              <a:t>teach</a:t>
            </a:r>
            <a:r>
              <a:rPr lang="de-DE" sz="1500" dirty="0" smtClean="0"/>
              <a:t> in </a:t>
            </a:r>
            <a:r>
              <a:rPr lang="de-DE" sz="1500" dirty="0" err="1" smtClean="0"/>
              <a:t>modules</a:t>
            </a:r>
            <a:r>
              <a:rPr lang="de-DE" sz="1500" dirty="0" smtClean="0"/>
              <a:t>/</a:t>
            </a:r>
            <a:r>
              <a:rPr lang="de-DE" sz="1500" dirty="0" err="1" smtClean="0"/>
              <a:t>to</a:t>
            </a:r>
            <a:r>
              <a:rPr lang="de-DE" sz="1500" dirty="0" smtClean="0"/>
              <a:t> </a:t>
            </a:r>
            <a:r>
              <a:rPr lang="de-DE" sz="1500" dirty="0" err="1" smtClean="0"/>
              <a:t>supervise</a:t>
            </a:r>
            <a:r>
              <a:rPr lang="de-DE" sz="1500" dirty="0" smtClean="0"/>
              <a:t> </a:t>
            </a:r>
            <a:r>
              <a:rPr lang="de-DE" sz="1500" dirty="0" err="1" smtClean="0"/>
              <a:t>projects</a:t>
            </a:r>
            <a:r>
              <a:rPr lang="de-DE" sz="1500" dirty="0" smtClean="0"/>
              <a:t> </a:t>
            </a:r>
            <a:r>
              <a:rPr lang="de-DE" sz="1500" dirty="0" err="1" smtClean="0"/>
              <a:t>when</a:t>
            </a:r>
            <a:r>
              <a:rPr lang="de-DE" sz="1500" dirty="0" smtClean="0"/>
              <a:t> </a:t>
            </a:r>
            <a:r>
              <a:rPr lang="de-DE" sz="1500" dirty="0" err="1" smtClean="0"/>
              <a:t>analysis</a:t>
            </a:r>
            <a:r>
              <a:rPr lang="de-DE" sz="1500" dirty="0" smtClean="0"/>
              <a:t> </a:t>
            </a:r>
            <a:r>
              <a:rPr lang="de-DE" sz="1500" dirty="0" err="1" smtClean="0"/>
              <a:t>is</a:t>
            </a:r>
            <a:r>
              <a:rPr lang="de-DE" sz="1500" dirty="0" smtClean="0"/>
              <a:t> </a:t>
            </a:r>
            <a:r>
              <a:rPr lang="de-DE" sz="1500" dirty="0" err="1" smtClean="0"/>
              <a:t>conducted</a:t>
            </a:r>
            <a:r>
              <a:rPr lang="de-DE" sz="1500" dirty="0" smtClean="0"/>
              <a:t> </a:t>
            </a:r>
            <a:r>
              <a:rPr lang="de-DE" sz="1500" dirty="0" err="1" smtClean="0"/>
              <a:t>with</a:t>
            </a:r>
            <a:r>
              <a:rPr lang="de-DE" sz="1500" dirty="0" smtClean="0"/>
              <a:t> R </a:t>
            </a:r>
          </a:p>
          <a:p>
            <a:endParaRPr lang="de-DE" sz="1500" dirty="0"/>
          </a:p>
          <a:p>
            <a:pPr marL="0" indent="0">
              <a:buNone/>
            </a:pPr>
            <a:endParaRPr lang="de-DE" sz="1500" dirty="0" smtClean="0"/>
          </a:p>
          <a:p>
            <a:endParaRPr lang="de-DE" sz="1500" dirty="0" smtClean="0"/>
          </a:p>
          <a:p>
            <a:endParaRPr lang="de-DE" sz="1500" dirty="0" smtClean="0"/>
          </a:p>
          <a:p>
            <a:endParaRPr lang="de-DE" sz="1600" dirty="0" smtClean="0"/>
          </a:p>
          <a:p>
            <a:endParaRPr lang="de-DE" sz="1600" dirty="0" smtClean="0"/>
          </a:p>
          <a:p>
            <a:pPr marL="0" indent="0">
              <a:buFont typeface="Wingdings" charset="2"/>
              <a:buNone/>
            </a:pPr>
            <a:endParaRPr lang="de-DE" sz="1800" dirty="0" smtClean="0"/>
          </a:p>
          <a:p>
            <a:pPr marL="0" indent="0">
              <a:buFont typeface="Wingdings" charset="2"/>
              <a:buNone/>
            </a:pPr>
            <a:endParaRPr lang="de-DE" sz="1800" dirty="0" smtClean="0"/>
          </a:p>
        </p:txBody>
      </p:sp>
      <p:sp>
        <p:nvSpPr>
          <p:cNvPr id="8" name="Rechteck 7"/>
          <p:cNvSpPr/>
          <p:nvPr/>
        </p:nvSpPr>
        <p:spPr>
          <a:xfrm>
            <a:off x="4390631" y="2259550"/>
            <a:ext cx="4239491" cy="377851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401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23.03.18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A217B-ED1C-D84B-8478-63C77FA79618}" type="slidenum">
              <a:rPr lang="de-DE" smtClean="0"/>
              <a:t>12</a:t>
            </a:fld>
            <a:endParaRPr lang="de-DE"/>
          </a:p>
        </p:txBody>
      </p:sp>
      <p:sp>
        <p:nvSpPr>
          <p:cNvPr id="5" name="Inhaltsplatzhalter 4"/>
          <p:cNvSpPr>
            <a:spLocks noGrp="1"/>
          </p:cNvSpPr>
          <p:nvPr>
            <p:ph sz="quarter" idx="13"/>
          </p:nvPr>
        </p:nvSpPr>
        <p:spPr>
          <a:xfrm>
            <a:off x="4549329" y="1849403"/>
            <a:ext cx="3710499" cy="4188659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de-DE" sz="2600" b="1" u="sng" dirty="0" smtClean="0">
                <a:solidFill>
                  <a:srgbClr val="C00000"/>
                </a:solidFill>
              </a:rPr>
              <a:t>Pros</a:t>
            </a:r>
          </a:p>
          <a:p>
            <a:pPr marL="0" indent="0" algn="ctr">
              <a:buNone/>
            </a:pPr>
            <a:endParaRPr lang="de-DE" sz="900" b="1" u="sng" dirty="0" smtClean="0"/>
          </a:p>
          <a:p>
            <a:r>
              <a:rPr lang="de-DE" sz="1500" dirty="0" err="1" smtClean="0"/>
              <a:t>more</a:t>
            </a:r>
            <a:r>
              <a:rPr lang="de-DE" sz="1500" dirty="0" smtClean="0"/>
              <a:t> </a:t>
            </a:r>
            <a:r>
              <a:rPr lang="de-DE" sz="1500" dirty="0" err="1" smtClean="0"/>
              <a:t>stats</a:t>
            </a:r>
            <a:r>
              <a:rPr lang="de-DE" sz="1500" dirty="0" smtClean="0"/>
              <a:t>/</a:t>
            </a:r>
            <a:r>
              <a:rPr lang="de-DE" sz="1500" dirty="0" err="1" smtClean="0"/>
              <a:t>computer</a:t>
            </a:r>
            <a:r>
              <a:rPr lang="de-DE" sz="1500" dirty="0" smtClean="0"/>
              <a:t> </a:t>
            </a:r>
            <a:r>
              <a:rPr lang="de-DE" sz="1500" dirty="0" err="1" smtClean="0"/>
              <a:t>literate</a:t>
            </a:r>
            <a:r>
              <a:rPr lang="de-DE" sz="1500" dirty="0" smtClean="0"/>
              <a:t> </a:t>
            </a:r>
            <a:r>
              <a:rPr lang="de-DE" sz="1500" dirty="0" err="1" smtClean="0"/>
              <a:t>people</a:t>
            </a:r>
            <a:r>
              <a:rPr lang="de-DE" sz="1500" dirty="0" smtClean="0"/>
              <a:t> </a:t>
            </a:r>
            <a:r>
              <a:rPr lang="de-DE" sz="1500" dirty="0" err="1" smtClean="0"/>
              <a:t>each</a:t>
            </a:r>
            <a:r>
              <a:rPr lang="de-DE" sz="1500" dirty="0" smtClean="0"/>
              <a:t> </a:t>
            </a:r>
            <a:r>
              <a:rPr lang="de-DE" sz="1500" dirty="0" err="1" smtClean="0"/>
              <a:t>year</a:t>
            </a:r>
            <a:endParaRPr lang="de-DE" sz="1500" dirty="0" smtClean="0"/>
          </a:p>
          <a:p>
            <a:endParaRPr lang="de-DE" sz="1500" dirty="0"/>
          </a:p>
          <a:p>
            <a:r>
              <a:rPr lang="de-DE" sz="1500" dirty="0" smtClean="0"/>
              <a:t>R </a:t>
            </a:r>
            <a:r>
              <a:rPr lang="de-DE" sz="1500" dirty="0" err="1" smtClean="0"/>
              <a:t>becomes</a:t>
            </a:r>
            <a:r>
              <a:rPr lang="de-DE" sz="1500" dirty="0" smtClean="0"/>
              <a:t> </a:t>
            </a:r>
            <a:r>
              <a:rPr lang="de-DE" sz="1500" dirty="0" err="1" smtClean="0"/>
              <a:t>more</a:t>
            </a:r>
            <a:r>
              <a:rPr lang="de-DE" sz="1500" dirty="0" smtClean="0"/>
              <a:t> </a:t>
            </a:r>
            <a:r>
              <a:rPr lang="de-DE" sz="1500" dirty="0" err="1" smtClean="0"/>
              <a:t>and</a:t>
            </a:r>
            <a:r>
              <a:rPr lang="de-DE" sz="1500" dirty="0" smtClean="0"/>
              <a:t> </a:t>
            </a:r>
            <a:r>
              <a:rPr lang="de-DE" sz="1500" dirty="0" err="1" smtClean="0"/>
              <a:t>more</a:t>
            </a:r>
            <a:r>
              <a:rPr lang="de-DE" sz="1500" dirty="0" smtClean="0"/>
              <a:t> well-</a:t>
            </a:r>
            <a:r>
              <a:rPr lang="de-DE" sz="1500" dirty="0" err="1" smtClean="0"/>
              <a:t>known</a:t>
            </a:r>
            <a:r>
              <a:rPr lang="de-DE" sz="1500" dirty="0" smtClean="0"/>
              <a:t>, </a:t>
            </a:r>
            <a:r>
              <a:rPr lang="de-DE" sz="1500" dirty="0" err="1" smtClean="0"/>
              <a:t>people</a:t>
            </a:r>
            <a:r>
              <a:rPr lang="de-DE" sz="1500" dirty="0" smtClean="0"/>
              <a:t> </a:t>
            </a:r>
            <a:r>
              <a:rPr lang="de-DE" sz="1500" dirty="0" err="1" smtClean="0"/>
              <a:t>actively</a:t>
            </a:r>
            <a:r>
              <a:rPr lang="de-DE" sz="1500" dirty="0" smtClean="0"/>
              <a:t> </a:t>
            </a:r>
            <a:r>
              <a:rPr lang="de-DE" sz="1500" dirty="0" err="1" smtClean="0"/>
              <a:t>request</a:t>
            </a:r>
            <a:r>
              <a:rPr lang="de-DE" sz="1500" dirty="0" smtClean="0"/>
              <a:t> R</a:t>
            </a:r>
          </a:p>
          <a:p>
            <a:endParaRPr lang="de-DE" sz="1500" dirty="0" smtClean="0"/>
          </a:p>
          <a:p>
            <a:r>
              <a:rPr lang="de-DE" sz="1500" dirty="0" err="1" smtClean="0"/>
              <a:t>more</a:t>
            </a:r>
            <a:r>
              <a:rPr lang="de-DE" sz="1500" dirty="0" smtClean="0"/>
              <a:t> </a:t>
            </a:r>
            <a:r>
              <a:rPr lang="de-DE" sz="1500" dirty="0" err="1" smtClean="0"/>
              <a:t>advanced</a:t>
            </a:r>
            <a:r>
              <a:rPr lang="de-DE" sz="1500" dirty="0" smtClean="0"/>
              <a:t> </a:t>
            </a:r>
            <a:r>
              <a:rPr lang="de-DE" sz="1500" dirty="0" err="1" smtClean="0"/>
              <a:t>topics</a:t>
            </a:r>
            <a:r>
              <a:rPr lang="de-DE" sz="1500" dirty="0" smtClean="0"/>
              <a:t> (</a:t>
            </a:r>
            <a:r>
              <a:rPr lang="de-DE" sz="1500" dirty="0" err="1" smtClean="0"/>
              <a:t>regression</a:t>
            </a:r>
            <a:r>
              <a:rPr lang="de-DE" sz="1500" dirty="0" smtClean="0"/>
              <a:t> </a:t>
            </a:r>
            <a:r>
              <a:rPr lang="de-DE" sz="1500" dirty="0" err="1" smtClean="0"/>
              <a:t>and</a:t>
            </a:r>
            <a:r>
              <a:rPr lang="de-DE" sz="1500" dirty="0" smtClean="0"/>
              <a:t> „</a:t>
            </a:r>
            <a:r>
              <a:rPr lang="de-DE" sz="1500" dirty="0" err="1" smtClean="0"/>
              <a:t>onwards</a:t>
            </a:r>
            <a:r>
              <a:rPr lang="de-DE" sz="1500" dirty="0" smtClean="0"/>
              <a:t>“) </a:t>
            </a:r>
            <a:r>
              <a:rPr lang="de-DE" sz="1500" dirty="0" err="1" smtClean="0"/>
              <a:t>can</a:t>
            </a:r>
            <a:r>
              <a:rPr lang="de-DE" sz="1500" dirty="0" smtClean="0"/>
              <a:t> </a:t>
            </a:r>
            <a:r>
              <a:rPr lang="de-DE" sz="1500" dirty="0" err="1" smtClean="0"/>
              <a:t>be</a:t>
            </a:r>
            <a:r>
              <a:rPr lang="de-DE" sz="1500" dirty="0" smtClean="0"/>
              <a:t> </a:t>
            </a:r>
            <a:r>
              <a:rPr lang="de-DE" sz="1500" dirty="0" err="1" smtClean="0"/>
              <a:t>done</a:t>
            </a:r>
            <a:r>
              <a:rPr lang="de-DE" sz="1500" dirty="0" smtClean="0"/>
              <a:t> </a:t>
            </a:r>
            <a:r>
              <a:rPr lang="de-DE" sz="1500" dirty="0" err="1" smtClean="0"/>
              <a:t>with</a:t>
            </a:r>
            <a:r>
              <a:rPr lang="de-DE" sz="1500" dirty="0" smtClean="0"/>
              <a:t> well</a:t>
            </a:r>
            <a:r>
              <a:rPr lang="de-DE" sz="1500" dirty="0"/>
              <a:t>-</a:t>
            </a:r>
            <a:r>
              <a:rPr lang="de-DE" sz="1500" dirty="0" err="1" smtClean="0"/>
              <a:t>established</a:t>
            </a:r>
            <a:r>
              <a:rPr lang="de-DE" sz="1500" dirty="0" smtClean="0"/>
              <a:t> </a:t>
            </a:r>
            <a:r>
              <a:rPr lang="de-DE" sz="1500" dirty="0" err="1" smtClean="0"/>
              <a:t>packages</a:t>
            </a:r>
            <a:endParaRPr lang="de-DE" sz="1500" dirty="0" smtClean="0"/>
          </a:p>
          <a:p>
            <a:endParaRPr lang="de-DE" sz="1500" dirty="0"/>
          </a:p>
          <a:p>
            <a:r>
              <a:rPr lang="de-DE" sz="1500" dirty="0" err="1" smtClean="0"/>
              <a:t>for</a:t>
            </a:r>
            <a:r>
              <a:rPr lang="de-DE" sz="1500" dirty="0" smtClean="0"/>
              <a:t> </a:t>
            </a:r>
            <a:r>
              <a:rPr lang="de-DE" sz="1500" dirty="0" err="1" smtClean="0"/>
              <a:t>advanced</a:t>
            </a:r>
            <a:r>
              <a:rPr lang="de-DE" sz="1500" dirty="0" smtClean="0"/>
              <a:t> </a:t>
            </a:r>
            <a:r>
              <a:rPr lang="de-DE" sz="1500" dirty="0" err="1" smtClean="0"/>
              <a:t>users</a:t>
            </a:r>
            <a:r>
              <a:rPr lang="de-DE" sz="1500" dirty="0" smtClean="0"/>
              <a:t>: a </a:t>
            </a:r>
            <a:r>
              <a:rPr lang="de-DE" sz="1500" dirty="0" err="1" smtClean="0"/>
              <a:t>lot</a:t>
            </a:r>
            <a:r>
              <a:rPr lang="de-DE" sz="1500" dirty="0" smtClean="0"/>
              <a:t> </a:t>
            </a:r>
            <a:r>
              <a:rPr lang="de-DE" sz="1500" dirty="0" err="1" smtClean="0"/>
              <a:t>more</a:t>
            </a:r>
            <a:r>
              <a:rPr lang="de-DE" sz="1500" dirty="0" smtClean="0"/>
              <a:t> </a:t>
            </a:r>
            <a:r>
              <a:rPr lang="de-DE" sz="1500" dirty="0" err="1" smtClean="0"/>
              <a:t>flexibility</a:t>
            </a:r>
            <a:endParaRPr lang="de-DE" sz="1500" dirty="0" smtClean="0"/>
          </a:p>
          <a:p>
            <a:endParaRPr lang="de-DE" sz="1500" dirty="0"/>
          </a:p>
          <a:p>
            <a:r>
              <a:rPr lang="de-DE" sz="1500" dirty="0" smtClean="0"/>
              <a:t>easy </a:t>
            </a:r>
            <a:r>
              <a:rPr lang="de-DE" sz="1500" dirty="0" err="1" smtClean="0"/>
              <a:t>to</a:t>
            </a:r>
            <a:r>
              <a:rPr lang="de-DE" sz="1500" dirty="0" smtClean="0"/>
              <a:t> </a:t>
            </a:r>
            <a:r>
              <a:rPr lang="de-DE" sz="1500" dirty="0" err="1" smtClean="0"/>
              <a:t>integrate</a:t>
            </a:r>
            <a:r>
              <a:rPr lang="de-DE" sz="1500" dirty="0" smtClean="0"/>
              <a:t> e.g. </a:t>
            </a:r>
            <a:r>
              <a:rPr lang="de-DE" sz="1500" dirty="0" err="1" smtClean="0"/>
              <a:t>phylogenetic</a:t>
            </a:r>
            <a:r>
              <a:rPr lang="de-DE" sz="1500" dirty="0" smtClean="0"/>
              <a:t> </a:t>
            </a:r>
            <a:r>
              <a:rPr lang="de-DE" sz="1500" dirty="0" err="1" smtClean="0"/>
              <a:t>analysis</a:t>
            </a:r>
            <a:r>
              <a:rPr lang="de-DE" sz="1500" dirty="0" smtClean="0"/>
              <a:t> </a:t>
            </a:r>
            <a:r>
              <a:rPr lang="de-DE" sz="1500" dirty="0" err="1" smtClean="0"/>
              <a:t>or</a:t>
            </a:r>
            <a:r>
              <a:rPr lang="de-DE" sz="1500" dirty="0" smtClean="0"/>
              <a:t> </a:t>
            </a:r>
            <a:r>
              <a:rPr lang="de-DE" sz="1500" dirty="0" err="1" smtClean="0"/>
              <a:t>spatial</a:t>
            </a:r>
            <a:r>
              <a:rPr lang="de-DE" sz="1500" dirty="0" smtClean="0"/>
              <a:t> </a:t>
            </a:r>
            <a:r>
              <a:rPr lang="de-DE" sz="1500" dirty="0" err="1" smtClean="0"/>
              <a:t>analysis</a:t>
            </a:r>
            <a:endParaRPr lang="de-DE" sz="1500" dirty="0" smtClean="0"/>
          </a:p>
          <a:p>
            <a:endParaRPr lang="de-DE" sz="1500" dirty="0"/>
          </a:p>
          <a:p>
            <a:r>
              <a:rPr lang="de-DE" sz="1500" dirty="0" err="1" smtClean="0"/>
              <a:t>free</a:t>
            </a:r>
            <a:r>
              <a:rPr lang="de-DE" sz="1500" dirty="0" smtClean="0"/>
              <a:t> </a:t>
            </a:r>
            <a:r>
              <a:rPr lang="de-DE" sz="1500" dirty="0" err="1" smtClean="0"/>
              <a:t>of</a:t>
            </a:r>
            <a:r>
              <a:rPr lang="de-DE" sz="1500" dirty="0" smtClean="0"/>
              <a:t> </a:t>
            </a:r>
            <a:r>
              <a:rPr lang="de-DE" sz="1500" dirty="0" err="1" smtClean="0"/>
              <a:t>charge</a:t>
            </a:r>
            <a:r>
              <a:rPr lang="de-DE" sz="1500" dirty="0" smtClean="0"/>
              <a:t>, </a:t>
            </a:r>
            <a:r>
              <a:rPr lang="de-DE" sz="1500" dirty="0" err="1" smtClean="0"/>
              <a:t>can</a:t>
            </a:r>
            <a:r>
              <a:rPr lang="de-DE" sz="1500" dirty="0" smtClean="0"/>
              <a:t> </a:t>
            </a:r>
            <a:r>
              <a:rPr lang="de-DE" sz="1500" dirty="0" err="1" smtClean="0"/>
              <a:t>be</a:t>
            </a:r>
            <a:r>
              <a:rPr lang="de-DE" sz="1500" dirty="0" smtClean="0"/>
              <a:t> </a:t>
            </a:r>
            <a:r>
              <a:rPr lang="de-DE" sz="1500" dirty="0" err="1" smtClean="0"/>
              <a:t>used</a:t>
            </a:r>
            <a:r>
              <a:rPr lang="de-DE" sz="1500" dirty="0" smtClean="0"/>
              <a:t> </a:t>
            </a:r>
            <a:r>
              <a:rPr lang="de-DE" sz="1500" dirty="0" err="1" smtClean="0"/>
              <a:t>everywhere</a:t>
            </a:r>
            <a:r>
              <a:rPr lang="de-DE" sz="1500" dirty="0" smtClean="0"/>
              <a:t> </a:t>
            </a:r>
            <a:r>
              <a:rPr lang="de-DE" sz="1500" dirty="0" err="1" smtClean="0"/>
              <a:t>by</a:t>
            </a:r>
            <a:r>
              <a:rPr lang="de-DE" sz="1500" dirty="0" smtClean="0"/>
              <a:t> </a:t>
            </a:r>
            <a:r>
              <a:rPr lang="de-DE" sz="1500" dirty="0" err="1" smtClean="0"/>
              <a:t>everyone</a:t>
            </a:r>
            <a:r>
              <a:rPr lang="de-DE" sz="1500" dirty="0" smtClean="0"/>
              <a:t>!!!!</a:t>
            </a:r>
          </a:p>
          <a:p>
            <a:endParaRPr lang="de-DE" sz="1600" dirty="0"/>
          </a:p>
          <a:p>
            <a:endParaRPr lang="de-DE" sz="1600" dirty="0" smtClean="0"/>
          </a:p>
          <a:p>
            <a:pPr marL="0" indent="0">
              <a:buNone/>
            </a:pPr>
            <a:endParaRPr lang="de-DE" sz="1800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Pros/</a:t>
            </a:r>
            <a:r>
              <a:rPr lang="de-DE" dirty="0" err="1" smtClean="0"/>
              <a:t>Cons</a:t>
            </a:r>
            <a:r>
              <a:rPr lang="de-DE" dirty="0" smtClean="0"/>
              <a:t> (</a:t>
            </a:r>
            <a:r>
              <a:rPr lang="de-DE" dirty="0" err="1" smtClean="0"/>
              <a:t>general</a:t>
            </a:r>
            <a:r>
              <a:rPr lang="de-DE" dirty="0" smtClean="0"/>
              <a:t>)</a:t>
            </a:r>
            <a:endParaRPr lang="en-US" dirty="0"/>
          </a:p>
        </p:txBody>
      </p:sp>
      <p:sp>
        <p:nvSpPr>
          <p:cNvPr id="7" name="Inhaltsplatzhalter 4"/>
          <p:cNvSpPr txBox="1">
            <a:spLocks/>
          </p:cNvSpPr>
          <p:nvPr/>
        </p:nvSpPr>
        <p:spPr>
          <a:xfrm>
            <a:off x="457199" y="1773834"/>
            <a:ext cx="3827633" cy="4507846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ts val="432"/>
              </a:spcBef>
              <a:buClr>
                <a:srgbClr val="045AA6"/>
              </a:buClr>
              <a:buFont typeface="Wingdings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432"/>
              </a:spcBef>
              <a:buClr>
                <a:srgbClr val="045AA6"/>
              </a:buClr>
              <a:buFont typeface="Wingdings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432"/>
              </a:spcBef>
              <a:buClr>
                <a:srgbClr val="045AA6"/>
              </a:buClr>
              <a:buFont typeface="Wingdings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432"/>
              </a:spcBef>
              <a:buClr>
                <a:srgbClr val="045AA6"/>
              </a:buClr>
              <a:buFont typeface="Wingdings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432"/>
              </a:spcBef>
              <a:buClr>
                <a:srgbClr val="045AA6"/>
              </a:buClr>
              <a:buFont typeface="Wingdings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de-DE" sz="2600" b="1" u="sng" dirty="0" err="1" smtClean="0">
                <a:solidFill>
                  <a:srgbClr val="C00000"/>
                </a:solidFill>
              </a:rPr>
              <a:t>Cons</a:t>
            </a:r>
            <a:endParaRPr lang="de-DE" sz="2600" b="1" u="sng" dirty="0" smtClean="0">
              <a:solidFill>
                <a:srgbClr val="C00000"/>
              </a:solidFill>
            </a:endParaRPr>
          </a:p>
          <a:p>
            <a:pPr marL="0" indent="0" algn="ctr">
              <a:buNone/>
            </a:pPr>
            <a:endParaRPr lang="de-DE" sz="1500" b="1" u="sng" dirty="0" smtClean="0"/>
          </a:p>
          <a:p>
            <a:r>
              <a:rPr lang="de-DE" sz="1500" b="1" dirty="0" err="1"/>
              <a:t>common</a:t>
            </a:r>
            <a:r>
              <a:rPr lang="de-DE" sz="1500" b="1" dirty="0"/>
              <a:t> </a:t>
            </a:r>
            <a:r>
              <a:rPr lang="de-DE" sz="1500" b="1" dirty="0" err="1"/>
              <a:t>view</a:t>
            </a:r>
            <a:r>
              <a:rPr lang="de-DE" sz="1500" b="1" dirty="0"/>
              <a:t>: </a:t>
            </a:r>
            <a:r>
              <a:rPr lang="de-DE" sz="1500" dirty="0" smtClean="0"/>
              <a:t>„</a:t>
            </a:r>
            <a:r>
              <a:rPr lang="de-DE" sz="1500" dirty="0"/>
              <a:t>Not </a:t>
            </a:r>
            <a:r>
              <a:rPr lang="de-DE" sz="1500" dirty="0" err="1"/>
              <a:t>very</a:t>
            </a:r>
            <a:r>
              <a:rPr lang="de-DE" sz="1500" dirty="0"/>
              <a:t> intuitive </a:t>
            </a:r>
            <a:r>
              <a:rPr lang="de-DE" sz="1500" dirty="0" err="1"/>
              <a:t>for</a:t>
            </a:r>
            <a:r>
              <a:rPr lang="de-DE" sz="1500" dirty="0"/>
              <a:t> </a:t>
            </a:r>
            <a:r>
              <a:rPr lang="de-DE" sz="1500" dirty="0" smtClean="0"/>
              <a:t>non-</a:t>
            </a:r>
            <a:r>
              <a:rPr lang="de-DE" sz="1500" dirty="0" err="1" smtClean="0"/>
              <a:t>statisticians</a:t>
            </a:r>
            <a:r>
              <a:rPr lang="de-DE" sz="1500" dirty="0" smtClean="0"/>
              <a:t> </a:t>
            </a:r>
            <a:r>
              <a:rPr lang="de-DE" sz="1500" dirty="0"/>
              <a:t>(</a:t>
            </a:r>
            <a:r>
              <a:rPr lang="de-DE" sz="1500" dirty="0" err="1"/>
              <a:t>less</a:t>
            </a:r>
            <a:r>
              <a:rPr lang="de-DE" sz="1500" dirty="0"/>
              <a:t> intuitive </a:t>
            </a:r>
            <a:r>
              <a:rPr lang="de-DE" sz="1500" dirty="0" err="1"/>
              <a:t>than</a:t>
            </a:r>
            <a:r>
              <a:rPr lang="de-DE" sz="1500" dirty="0"/>
              <a:t> </a:t>
            </a:r>
            <a:r>
              <a:rPr lang="de-DE" sz="1500" dirty="0" err="1"/>
              <a:t>Stata</a:t>
            </a:r>
            <a:r>
              <a:rPr lang="de-DE" sz="1500" dirty="0"/>
              <a:t>?)“</a:t>
            </a:r>
          </a:p>
          <a:p>
            <a:r>
              <a:rPr lang="de-DE" sz="1500" b="1" dirty="0" err="1" smtClean="0"/>
              <a:t>therefore</a:t>
            </a:r>
            <a:r>
              <a:rPr lang="de-DE" sz="1500" b="1" dirty="0" smtClean="0"/>
              <a:t>: </a:t>
            </a:r>
            <a:r>
              <a:rPr lang="de-DE" sz="1500" dirty="0" smtClean="0"/>
              <a:t>„not </a:t>
            </a:r>
            <a:r>
              <a:rPr lang="de-DE" sz="1500" dirty="0" err="1"/>
              <a:t>enough</a:t>
            </a:r>
            <a:r>
              <a:rPr lang="de-DE" sz="1500" dirty="0"/>
              <a:t> time </a:t>
            </a:r>
            <a:r>
              <a:rPr lang="de-DE" sz="1500" dirty="0" err="1"/>
              <a:t>for</a:t>
            </a:r>
            <a:r>
              <a:rPr lang="de-DE" sz="1500" dirty="0"/>
              <a:t> </a:t>
            </a:r>
            <a:r>
              <a:rPr lang="de-DE" sz="1500" dirty="0" err="1"/>
              <a:t>teaching</a:t>
            </a:r>
            <a:r>
              <a:rPr lang="de-DE" sz="1500" dirty="0"/>
              <a:t> </a:t>
            </a:r>
            <a:r>
              <a:rPr lang="de-DE" sz="1500" dirty="0" err="1"/>
              <a:t>it</a:t>
            </a:r>
            <a:r>
              <a:rPr lang="de-DE" sz="1500" dirty="0"/>
              <a:t>  </a:t>
            </a:r>
            <a:r>
              <a:rPr lang="de-DE" sz="1500" dirty="0" smtClean="0"/>
              <a:t>face-</a:t>
            </a:r>
            <a:r>
              <a:rPr lang="de-DE" sz="1500" dirty="0" err="1" smtClean="0"/>
              <a:t>to</a:t>
            </a:r>
            <a:r>
              <a:rPr lang="de-DE" sz="1500" dirty="0" smtClean="0"/>
              <a:t>-face </a:t>
            </a:r>
            <a:r>
              <a:rPr lang="de-DE" sz="1500" dirty="0" err="1"/>
              <a:t>during</a:t>
            </a:r>
            <a:r>
              <a:rPr lang="de-DE" sz="1500" dirty="0"/>
              <a:t> 10 </a:t>
            </a:r>
            <a:r>
              <a:rPr lang="de-DE" sz="1500" dirty="0" err="1"/>
              <a:t>weeks</a:t>
            </a:r>
            <a:r>
              <a:rPr lang="de-DE" sz="1500" dirty="0"/>
              <a:t> </a:t>
            </a:r>
            <a:r>
              <a:rPr lang="de-DE" sz="1500" dirty="0" err="1"/>
              <a:t>theory</a:t>
            </a:r>
            <a:r>
              <a:rPr lang="de-DE" sz="1500" dirty="0"/>
              <a:t> </a:t>
            </a:r>
            <a:r>
              <a:rPr lang="de-DE" sz="1500" dirty="0" err="1"/>
              <a:t>training</a:t>
            </a:r>
            <a:r>
              <a:rPr lang="de-DE" sz="1500" dirty="0"/>
              <a:t> (</a:t>
            </a:r>
            <a:r>
              <a:rPr lang="de-DE" sz="1500" dirty="0" err="1"/>
              <a:t>less</a:t>
            </a:r>
            <a:r>
              <a:rPr lang="de-DE" sz="1500" dirty="0"/>
              <a:t> time </a:t>
            </a:r>
            <a:r>
              <a:rPr lang="de-DE" sz="1500" dirty="0" err="1"/>
              <a:t>for</a:t>
            </a:r>
            <a:r>
              <a:rPr lang="de-DE" sz="1500" dirty="0"/>
              <a:t> </a:t>
            </a:r>
            <a:r>
              <a:rPr lang="de-DE" sz="1500" dirty="0" err="1"/>
              <a:t>other</a:t>
            </a:r>
            <a:r>
              <a:rPr lang="de-DE" sz="1500" dirty="0"/>
              <a:t> </a:t>
            </a:r>
            <a:r>
              <a:rPr lang="de-DE" sz="1500" dirty="0" err="1"/>
              <a:t>topics</a:t>
            </a:r>
            <a:r>
              <a:rPr lang="de-DE" sz="1500" dirty="0" smtClean="0"/>
              <a:t>?)“</a:t>
            </a:r>
            <a:endParaRPr lang="de-DE" sz="1500" dirty="0"/>
          </a:p>
          <a:p>
            <a:endParaRPr lang="de-DE" sz="1500" dirty="0" smtClean="0"/>
          </a:p>
          <a:p>
            <a:r>
              <a:rPr lang="de-DE" sz="1500" dirty="0" err="1"/>
              <a:t>for</a:t>
            </a:r>
            <a:r>
              <a:rPr lang="de-DE" sz="1500" dirty="0"/>
              <a:t> </a:t>
            </a:r>
            <a:r>
              <a:rPr lang="de-DE" sz="1500" dirty="0" err="1"/>
              <a:t>beginners</a:t>
            </a:r>
            <a:r>
              <a:rPr lang="de-DE" sz="1500" dirty="0"/>
              <a:t>: </a:t>
            </a:r>
            <a:r>
              <a:rPr lang="de-DE" sz="1500" dirty="0" err="1"/>
              <a:t>too</a:t>
            </a:r>
            <a:r>
              <a:rPr lang="de-DE" sz="1500" dirty="0"/>
              <a:t> </a:t>
            </a:r>
            <a:r>
              <a:rPr lang="de-DE" sz="1500" dirty="0" err="1"/>
              <a:t>many</a:t>
            </a:r>
            <a:r>
              <a:rPr lang="de-DE" sz="1500" dirty="0"/>
              <a:t> </a:t>
            </a:r>
            <a:r>
              <a:rPr lang="de-DE" sz="1500" dirty="0" err="1"/>
              <a:t>ways</a:t>
            </a:r>
            <a:r>
              <a:rPr lang="de-DE" sz="1500" dirty="0"/>
              <a:t> </a:t>
            </a:r>
            <a:r>
              <a:rPr lang="de-DE" sz="1500" dirty="0" err="1"/>
              <a:t>to</a:t>
            </a:r>
            <a:r>
              <a:rPr lang="de-DE" sz="1500" dirty="0"/>
              <a:t> do </a:t>
            </a:r>
            <a:r>
              <a:rPr lang="de-DE" sz="1500" dirty="0" err="1" smtClean="0"/>
              <a:t>things</a:t>
            </a:r>
            <a:endParaRPr lang="de-DE" sz="1500" dirty="0" smtClean="0"/>
          </a:p>
          <a:p>
            <a:pPr marL="0" indent="0">
              <a:buNone/>
            </a:pPr>
            <a:endParaRPr lang="de-DE" sz="1500" dirty="0" smtClean="0"/>
          </a:p>
          <a:p>
            <a:r>
              <a:rPr lang="de-DE" sz="1500" dirty="0" err="1"/>
              <a:t>especially</a:t>
            </a:r>
            <a:r>
              <a:rPr lang="de-DE" sz="1500" dirty="0"/>
              <a:t> </a:t>
            </a:r>
            <a:r>
              <a:rPr lang="de-DE" sz="1500" dirty="0" err="1"/>
              <a:t>early</a:t>
            </a:r>
            <a:r>
              <a:rPr lang="de-DE" sz="1500" dirty="0"/>
              <a:t> </a:t>
            </a:r>
            <a:r>
              <a:rPr lang="de-DE" sz="1500" dirty="0" err="1"/>
              <a:t>steps</a:t>
            </a:r>
            <a:r>
              <a:rPr lang="de-DE" sz="1500" dirty="0"/>
              <a:t> (</a:t>
            </a:r>
            <a:r>
              <a:rPr lang="de-DE" sz="1500" dirty="0" err="1"/>
              <a:t>data</a:t>
            </a:r>
            <a:r>
              <a:rPr lang="de-DE" sz="1500" dirty="0"/>
              <a:t> </a:t>
            </a:r>
            <a:r>
              <a:rPr lang="de-DE" sz="1500" dirty="0" err="1"/>
              <a:t>management</a:t>
            </a:r>
            <a:r>
              <a:rPr lang="de-DE" sz="1500" dirty="0"/>
              <a:t>/</a:t>
            </a:r>
            <a:r>
              <a:rPr lang="de-DE" sz="1500" dirty="0" err="1"/>
              <a:t>descriptive</a:t>
            </a:r>
            <a:r>
              <a:rPr lang="de-DE" sz="1500" dirty="0"/>
              <a:t> </a:t>
            </a:r>
            <a:r>
              <a:rPr lang="de-DE" sz="1500" dirty="0" err="1"/>
              <a:t>epi</a:t>
            </a:r>
            <a:r>
              <a:rPr lang="de-DE" sz="1500" dirty="0"/>
              <a:t>) </a:t>
            </a:r>
            <a:r>
              <a:rPr lang="de-DE" sz="1500" dirty="0" err="1" smtClean="0"/>
              <a:t>can</a:t>
            </a:r>
            <a:r>
              <a:rPr lang="de-DE" sz="1500" dirty="0" smtClean="0"/>
              <a:t> </a:t>
            </a:r>
            <a:r>
              <a:rPr lang="de-DE" sz="1500" dirty="0" err="1" smtClean="0"/>
              <a:t>be</a:t>
            </a:r>
            <a:r>
              <a:rPr lang="de-DE" sz="1500" dirty="0" smtClean="0"/>
              <a:t> </a:t>
            </a:r>
            <a:r>
              <a:rPr lang="de-DE" sz="1500" dirty="0" err="1" smtClean="0"/>
              <a:t>cumbersome</a:t>
            </a:r>
            <a:endParaRPr lang="de-DE" sz="1500" dirty="0"/>
          </a:p>
          <a:p>
            <a:endParaRPr lang="de-DE" sz="1500" dirty="0"/>
          </a:p>
          <a:p>
            <a:r>
              <a:rPr lang="de-DE" sz="1500" dirty="0"/>
              <a:t>not </a:t>
            </a:r>
            <a:r>
              <a:rPr lang="de-DE" sz="1500" dirty="0" err="1"/>
              <a:t>much</a:t>
            </a:r>
            <a:r>
              <a:rPr lang="de-DE" sz="1500" dirty="0"/>
              <a:t> </a:t>
            </a:r>
            <a:r>
              <a:rPr lang="de-DE" sz="1500" dirty="0" err="1"/>
              <a:t>dedicated</a:t>
            </a:r>
            <a:r>
              <a:rPr lang="de-DE" sz="1500" dirty="0"/>
              <a:t> </a:t>
            </a:r>
            <a:r>
              <a:rPr lang="de-DE" sz="1500" dirty="0" err="1"/>
              <a:t>training</a:t>
            </a:r>
            <a:r>
              <a:rPr lang="de-DE" sz="1500" dirty="0"/>
              <a:t> </a:t>
            </a:r>
            <a:r>
              <a:rPr lang="de-DE" sz="1500" dirty="0" smtClean="0"/>
              <a:t>material </a:t>
            </a:r>
            <a:r>
              <a:rPr lang="de-DE" sz="1500" dirty="0" err="1" smtClean="0"/>
              <a:t>for</a:t>
            </a:r>
            <a:r>
              <a:rPr lang="de-DE" sz="1500" dirty="0" smtClean="0"/>
              <a:t> </a:t>
            </a:r>
            <a:r>
              <a:rPr lang="de-DE" sz="1500" dirty="0" err="1" smtClean="0"/>
              <a:t>field</a:t>
            </a:r>
            <a:r>
              <a:rPr lang="de-DE" sz="1500" dirty="0" smtClean="0"/>
              <a:t> </a:t>
            </a:r>
            <a:r>
              <a:rPr lang="de-DE" sz="1500" dirty="0" err="1" smtClean="0"/>
              <a:t>epi</a:t>
            </a:r>
            <a:endParaRPr lang="de-DE" sz="1500" dirty="0" smtClean="0"/>
          </a:p>
          <a:p>
            <a:endParaRPr lang="de-DE" sz="1500" dirty="0"/>
          </a:p>
          <a:p>
            <a:r>
              <a:rPr lang="de-DE" sz="1500" dirty="0" smtClean="0"/>
              <a:t>not </a:t>
            </a:r>
            <a:r>
              <a:rPr lang="de-DE" sz="1500" dirty="0" err="1" smtClean="0"/>
              <a:t>enough</a:t>
            </a:r>
            <a:r>
              <a:rPr lang="de-DE" sz="1500" dirty="0" smtClean="0"/>
              <a:t> </a:t>
            </a:r>
            <a:r>
              <a:rPr lang="de-DE" sz="1500" dirty="0" err="1" smtClean="0"/>
              <a:t>people</a:t>
            </a:r>
            <a:r>
              <a:rPr lang="de-DE" sz="1500" dirty="0" smtClean="0"/>
              <a:t> firm </a:t>
            </a:r>
            <a:r>
              <a:rPr lang="de-DE" sz="1500" dirty="0" err="1" smtClean="0"/>
              <a:t>enough</a:t>
            </a:r>
            <a:r>
              <a:rPr lang="de-DE" sz="1500" dirty="0" smtClean="0"/>
              <a:t> </a:t>
            </a:r>
            <a:r>
              <a:rPr lang="de-DE" sz="1500" dirty="0" err="1" smtClean="0"/>
              <a:t>to</a:t>
            </a:r>
            <a:r>
              <a:rPr lang="de-DE" sz="1500" dirty="0" smtClean="0"/>
              <a:t> </a:t>
            </a:r>
            <a:r>
              <a:rPr lang="de-DE" sz="1500" dirty="0" err="1" smtClean="0"/>
              <a:t>teach</a:t>
            </a:r>
            <a:r>
              <a:rPr lang="de-DE" sz="1500" dirty="0" smtClean="0"/>
              <a:t> in </a:t>
            </a:r>
            <a:r>
              <a:rPr lang="de-DE" sz="1500" dirty="0" err="1" smtClean="0"/>
              <a:t>modules</a:t>
            </a:r>
            <a:r>
              <a:rPr lang="de-DE" sz="1500" dirty="0" smtClean="0"/>
              <a:t>/</a:t>
            </a:r>
            <a:r>
              <a:rPr lang="de-DE" sz="1500" dirty="0" err="1" smtClean="0"/>
              <a:t>to</a:t>
            </a:r>
            <a:r>
              <a:rPr lang="de-DE" sz="1500" dirty="0" smtClean="0"/>
              <a:t> </a:t>
            </a:r>
            <a:r>
              <a:rPr lang="de-DE" sz="1500" dirty="0" err="1" smtClean="0"/>
              <a:t>supervise</a:t>
            </a:r>
            <a:r>
              <a:rPr lang="de-DE" sz="1500" dirty="0" smtClean="0"/>
              <a:t> </a:t>
            </a:r>
            <a:r>
              <a:rPr lang="de-DE" sz="1500" dirty="0" err="1" smtClean="0"/>
              <a:t>projects</a:t>
            </a:r>
            <a:r>
              <a:rPr lang="de-DE" sz="1500" dirty="0" smtClean="0"/>
              <a:t> </a:t>
            </a:r>
            <a:r>
              <a:rPr lang="de-DE" sz="1500" dirty="0" err="1" smtClean="0"/>
              <a:t>when</a:t>
            </a:r>
            <a:r>
              <a:rPr lang="de-DE" sz="1500" dirty="0" smtClean="0"/>
              <a:t> </a:t>
            </a:r>
            <a:r>
              <a:rPr lang="de-DE" sz="1500" dirty="0" err="1" smtClean="0"/>
              <a:t>analysis</a:t>
            </a:r>
            <a:r>
              <a:rPr lang="de-DE" sz="1500" dirty="0" smtClean="0"/>
              <a:t> </a:t>
            </a:r>
            <a:r>
              <a:rPr lang="de-DE" sz="1500" dirty="0" err="1" smtClean="0"/>
              <a:t>is</a:t>
            </a:r>
            <a:r>
              <a:rPr lang="de-DE" sz="1500" dirty="0" smtClean="0"/>
              <a:t> </a:t>
            </a:r>
            <a:r>
              <a:rPr lang="de-DE" sz="1500" dirty="0" err="1" smtClean="0"/>
              <a:t>conducted</a:t>
            </a:r>
            <a:r>
              <a:rPr lang="de-DE" sz="1500" dirty="0" smtClean="0"/>
              <a:t> </a:t>
            </a:r>
            <a:r>
              <a:rPr lang="de-DE" sz="1500" dirty="0" err="1" smtClean="0"/>
              <a:t>with</a:t>
            </a:r>
            <a:r>
              <a:rPr lang="de-DE" sz="1500" dirty="0" smtClean="0"/>
              <a:t> R </a:t>
            </a:r>
          </a:p>
          <a:p>
            <a:endParaRPr lang="de-DE" sz="1500" dirty="0"/>
          </a:p>
          <a:p>
            <a:pPr marL="0" indent="0">
              <a:buNone/>
            </a:pPr>
            <a:endParaRPr lang="de-DE" sz="1500" dirty="0" smtClean="0"/>
          </a:p>
          <a:p>
            <a:endParaRPr lang="de-DE" sz="1500" dirty="0" smtClean="0"/>
          </a:p>
          <a:p>
            <a:endParaRPr lang="de-DE" sz="1500" dirty="0" smtClean="0"/>
          </a:p>
          <a:p>
            <a:endParaRPr lang="de-DE" sz="1600" dirty="0" smtClean="0"/>
          </a:p>
          <a:p>
            <a:endParaRPr lang="de-DE" sz="1600" dirty="0" smtClean="0"/>
          </a:p>
          <a:p>
            <a:pPr marL="0" indent="0">
              <a:buFont typeface="Wingdings" charset="2"/>
              <a:buNone/>
            </a:pPr>
            <a:endParaRPr lang="de-DE" sz="1800" dirty="0" smtClean="0"/>
          </a:p>
          <a:p>
            <a:pPr marL="0" indent="0">
              <a:buFont typeface="Wingdings" charset="2"/>
              <a:buNone/>
            </a:pPr>
            <a:endParaRPr lang="de-DE" sz="1800" dirty="0" smtClean="0"/>
          </a:p>
        </p:txBody>
      </p:sp>
      <p:sp>
        <p:nvSpPr>
          <p:cNvPr id="10" name="Stern mit 6 Zacken 9"/>
          <p:cNvSpPr/>
          <p:nvPr/>
        </p:nvSpPr>
        <p:spPr>
          <a:xfrm>
            <a:off x="3891868" y="4692911"/>
            <a:ext cx="5032979" cy="1821243"/>
          </a:xfrm>
          <a:prstGeom prst="star6">
            <a:avLst/>
          </a:prstGeom>
          <a:noFill/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317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23.03.18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A217B-ED1C-D84B-8478-63C77FA79618}" type="slidenum">
              <a:rPr lang="de-DE" smtClean="0"/>
              <a:t>13</a:t>
            </a:fld>
            <a:endParaRPr lang="de-DE"/>
          </a:p>
        </p:txBody>
      </p:sp>
      <p:sp>
        <p:nvSpPr>
          <p:cNvPr id="5" name="Inhaltsplatzhalter 4"/>
          <p:cNvSpPr>
            <a:spLocks noGrp="1"/>
          </p:cNvSpPr>
          <p:nvPr>
            <p:ph sz="quarter" idx="13"/>
          </p:nvPr>
        </p:nvSpPr>
        <p:spPr>
          <a:xfrm>
            <a:off x="4549329" y="1849403"/>
            <a:ext cx="3710499" cy="418865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de-DE" sz="2600" b="1" u="sng" dirty="0" err="1" smtClean="0">
                <a:solidFill>
                  <a:srgbClr val="C00000"/>
                </a:solidFill>
              </a:rPr>
              <a:t>To</a:t>
            </a:r>
            <a:r>
              <a:rPr lang="de-DE" sz="2600" b="1" u="sng" dirty="0" smtClean="0">
                <a:solidFill>
                  <a:srgbClr val="C00000"/>
                </a:solidFill>
              </a:rPr>
              <a:t> Dos</a:t>
            </a:r>
          </a:p>
          <a:p>
            <a:pPr marL="0" indent="0" algn="ctr">
              <a:buNone/>
            </a:pPr>
            <a:endParaRPr lang="de-DE" sz="900" b="1" u="sng" dirty="0" smtClean="0"/>
          </a:p>
          <a:p>
            <a:endParaRPr lang="de-DE" sz="1500" dirty="0" smtClean="0"/>
          </a:p>
          <a:p>
            <a:endParaRPr lang="de-DE" sz="1600" dirty="0"/>
          </a:p>
          <a:p>
            <a:endParaRPr lang="de-DE" sz="1600" dirty="0" smtClean="0"/>
          </a:p>
          <a:p>
            <a:pPr marL="0" indent="0">
              <a:buNone/>
            </a:pPr>
            <a:endParaRPr lang="de-DE" sz="1800" dirty="0" smtClean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Way </a:t>
            </a:r>
            <a:r>
              <a:rPr lang="de-DE" dirty="0" err="1" smtClean="0"/>
              <a:t>forward</a:t>
            </a:r>
            <a:r>
              <a:rPr lang="de-DE" dirty="0" smtClean="0"/>
              <a:t> (personal </a:t>
            </a:r>
            <a:r>
              <a:rPr lang="de-DE" dirty="0" err="1" smtClean="0"/>
              <a:t>opinion</a:t>
            </a:r>
            <a:r>
              <a:rPr lang="de-DE" dirty="0" smtClean="0"/>
              <a:t>)</a:t>
            </a:r>
            <a:endParaRPr lang="en-US" dirty="0"/>
          </a:p>
        </p:txBody>
      </p:sp>
      <p:sp>
        <p:nvSpPr>
          <p:cNvPr id="7" name="Inhaltsplatzhalter 4"/>
          <p:cNvSpPr txBox="1">
            <a:spLocks/>
          </p:cNvSpPr>
          <p:nvPr/>
        </p:nvSpPr>
        <p:spPr>
          <a:xfrm>
            <a:off x="457199" y="1773834"/>
            <a:ext cx="3827633" cy="4507846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ts val="432"/>
              </a:spcBef>
              <a:buClr>
                <a:srgbClr val="045AA6"/>
              </a:buClr>
              <a:buFont typeface="Wingdings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432"/>
              </a:spcBef>
              <a:buClr>
                <a:srgbClr val="045AA6"/>
              </a:buClr>
              <a:buFont typeface="Wingdings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432"/>
              </a:spcBef>
              <a:buClr>
                <a:srgbClr val="045AA6"/>
              </a:buClr>
              <a:buFont typeface="Wingdings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432"/>
              </a:spcBef>
              <a:buClr>
                <a:srgbClr val="045AA6"/>
              </a:buClr>
              <a:buFont typeface="Wingdings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432"/>
              </a:spcBef>
              <a:buClr>
                <a:srgbClr val="045AA6"/>
              </a:buClr>
              <a:buFont typeface="Wingdings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de-DE" sz="2600" b="1" u="sng" dirty="0" err="1" smtClean="0">
                <a:solidFill>
                  <a:srgbClr val="C00000"/>
                </a:solidFill>
              </a:rPr>
              <a:t>Cons</a:t>
            </a:r>
            <a:endParaRPr lang="de-DE" sz="2600" b="1" u="sng" dirty="0" smtClean="0">
              <a:solidFill>
                <a:srgbClr val="C00000"/>
              </a:solidFill>
            </a:endParaRPr>
          </a:p>
          <a:p>
            <a:pPr marL="0" indent="0" algn="ctr">
              <a:buNone/>
            </a:pPr>
            <a:endParaRPr lang="de-DE" sz="1500" b="1" u="sng" dirty="0" smtClean="0"/>
          </a:p>
          <a:p>
            <a:r>
              <a:rPr lang="de-DE" sz="1500" b="1" dirty="0" err="1"/>
              <a:t>common</a:t>
            </a:r>
            <a:r>
              <a:rPr lang="de-DE" sz="1500" b="1" dirty="0"/>
              <a:t> </a:t>
            </a:r>
            <a:r>
              <a:rPr lang="de-DE" sz="1500" b="1" dirty="0" err="1"/>
              <a:t>view</a:t>
            </a:r>
            <a:r>
              <a:rPr lang="de-DE" sz="1500" b="1" dirty="0"/>
              <a:t>: </a:t>
            </a:r>
            <a:r>
              <a:rPr lang="de-DE" sz="1500" dirty="0" smtClean="0"/>
              <a:t>„</a:t>
            </a:r>
            <a:r>
              <a:rPr lang="de-DE" sz="1500" dirty="0"/>
              <a:t>Not </a:t>
            </a:r>
            <a:r>
              <a:rPr lang="de-DE" sz="1500" dirty="0" err="1"/>
              <a:t>very</a:t>
            </a:r>
            <a:r>
              <a:rPr lang="de-DE" sz="1500" dirty="0"/>
              <a:t> intuitive </a:t>
            </a:r>
            <a:r>
              <a:rPr lang="de-DE" sz="1500" dirty="0" err="1"/>
              <a:t>for</a:t>
            </a:r>
            <a:r>
              <a:rPr lang="de-DE" sz="1500" dirty="0"/>
              <a:t> </a:t>
            </a:r>
            <a:r>
              <a:rPr lang="de-DE" sz="1500" dirty="0" smtClean="0"/>
              <a:t>non-</a:t>
            </a:r>
            <a:r>
              <a:rPr lang="de-DE" sz="1500" dirty="0" err="1" smtClean="0"/>
              <a:t>statisticians</a:t>
            </a:r>
            <a:r>
              <a:rPr lang="de-DE" sz="1500" dirty="0" smtClean="0"/>
              <a:t> </a:t>
            </a:r>
            <a:r>
              <a:rPr lang="de-DE" sz="1500" dirty="0"/>
              <a:t>(</a:t>
            </a:r>
            <a:r>
              <a:rPr lang="de-DE" sz="1500" dirty="0" err="1"/>
              <a:t>less</a:t>
            </a:r>
            <a:r>
              <a:rPr lang="de-DE" sz="1500" dirty="0"/>
              <a:t> intuitive </a:t>
            </a:r>
            <a:r>
              <a:rPr lang="de-DE" sz="1500" dirty="0" err="1"/>
              <a:t>than</a:t>
            </a:r>
            <a:r>
              <a:rPr lang="de-DE" sz="1500" dirty="0"/>
              <a:t> </a:t>
            </a:r>
            <a:r>
              <a:rPr lang="de-DE" sz="1500" dirty="0" err="1"/>
              <a:t>Stata</a:t>
            </a:r>
            <a:r>
              <a:rPr lang="de-DE" sz="1500" dirty="0"/>
              <a:t>?)“</a:t>
            </a:r>
          </a:p>
          <a:p>
            <a:r>
              <a:rPr lang="de-DE" sz="1500" b="1" dirty="0" err="1" smtClean="0"/>
              <a:t>therefore</a:t>
            </a:r>
            <a:r>
              <a:rPr lang="de-DE" sz="1500" b="1" dirty="0" smtClean="0"/>
              <a:t>: </a:t>
            </a:r>
            <a:r>
              <a:rPr lang="de-DE" sz="1500" dirty="0" smtClean="0"/>
              <a:t>„not </a:t>
            </a:r>
            <a:r>
              <a:rPr lang="de-DE" sz="1500" dirty="0" err="1"/>
              <a:t>enough</a:t>
            </a:r>
            <a:r>
              <a:rPr lang="de-DE" sz="1500" dirty="0"/>
              <a:t> time </a:t>
            </a:r>
            <a:r>
              <a:rPr lang="de-DE" sz="1500" dirty="0" err="1"/>
              <a:t>for</a:t>
            </a:r>
            <a:r>
              <a:rPr lang="de-DE" sz="1500" dirty="0"/>
              <a:t> </a:t>
            </a:r>
            <a:r>
              <a:rPr lang="de-DE" sz="1500" dirty="0" err="1"/>
              <a:t>teaching</a:t>
            </a:r>
            <a:r>
              <a:rPr lang="de-DE" sz="1500" dirty="0"/>
              <a:t> </a:t>
            </a:r>
            <a:r>
              <a:rPr lang="de-DE" sz="1500" dirty="0" err="1"/>
              <a:t>it</a:t>
            </a:r>
            <a:r>
              <a:rPr lang="de-DE" sz="1500" dirty="0"/>
              <a:t> face-</a:t>
            </a:r>
            <a:r>
              <a:rPr lang="de-DE" sz="1500" dirty="0" err="1"/>
              <a:t>to</a:t>
            </a:r>
            <a:r>
              <a:rPr lang="de-DE" sz="1500" dirty="0"/>
              <a:t>-face </a:t>
            </a:r>
            <a:r>
              <a:rPr lang="de-DE" sz="1500" dirty="0" err="1"/>
              <a:t>during</a:t>
            </a:r>
            <a:r>
              <a:rPr lang="de-DE" sz="1500" dirty="0"/>
              <a:t> 10 </a:t>
            </a:r>
            <a:r>
              <a:rPr lang="de-DE" sz="1500" dirty="0" err="1"/>
              <a:t>weeks</a:t>
            </a:r>
            <a:r>
              <a:rPr lang="de-DE" sz="1500" dirty="0"/>
              <a:t> </a:t>
            </a:r>
            <a:r>
              <a:rPr lang="de-DE" sz="1500" dirty="0" err="1"/>
              <a:t>theory</a:t>
            </a:r>
            <a:r>
              <a:rPr lang="de-DE" sz="1500" dirty="0"/>
              <a:t> </a:t>
            </a:r>
            <a:r>
              <a:rPr lang="de-DE" sz="1500" dirty="0" err="1"/>
              <a:t>training</a:t>
            </a:r>
            <a:r>
              <a:rPr lang="de-DE" sz="1500" dirty="0"/>
              <a:t> (</a:t>
            </a:r>
            <a:r>
              <a:rPr lang="de-DE" sz="1500" dirty="0" err="1"/>
              <a:t>less</a:t>
            </a:r>
            <a:r>
              <a:rPr lang="de-DE" sz="1500" dirty="0"/>
              <a:t> time </a:t>
            </a:r>
            <a:r>
              <a:rPr lang="de-DE" sz="1500" dirty="0" err="1"/>
              <a:t>for</a:t>
            </a:r>
            <a:r>
              <a:rPr lang="de-DE" sz="1500" dirty="0"/>
              <a:t> </a:t>
            </a:r>
            <a:r>
              <a:rPr lang="de-DE" sz="1500" dirty="0" err="1"/>
              <a:t>other</a:t>
            </a:r>
            <a:r>
              <a:rPr lang="de-DE" sz="1500" dirty="0"/>
              <a:t> </a:t>
            </a:r>
            <a:r>
              <a:rPr lang="de-DE" sz="1500" dirty="0" err="1"/>
              <a:t>topics</a:t>
            </a:r>
            <a:r>
              <a:rPr lang="de-DE" sz="1500" dirty="0" smtClean="0"/>
              <a:t>?)“</a:t>
            </a:r>
            <a:endParaRPr lang="de-DE" sz="1500" dirty="0"/>
          </a:p>
          <a:p>
            <a:endParaRPr lang="de-DE" sz="1500" dirty="0" smtClean="0"/>
          </a:p>
          <a:p>
            <a:r>
              <a:rPr lang="de-DE" sz="1500" dirty="0" err="1"/>
              <a:t>for</a:t>
            </a:r>
            <a:r>
              <a:rPr lang="de-DE" sz="1500" dirty="0"/>
              <a:t> </a:t>
            </a:r>
            <a:r>
              <a:rPr lang="de-DE" sz="1500" dirty="0" err="1"/>
              <a:t>beginners</a:t>
            </a:r>
            <a:r>
              <a:rPr lang="de-DE" sz="1500" dirty="0"/>
              <a:t>: </a:t>
            </a:r>
            <a:r>
              <a:rPr lang="de-DE" sz="1500" dirty="0" err="1"/>
              <a:t>too</a:t>
            </a:r>
            <a:r>
              <a:rPr lang="de-DE" sz="1500" dirty="0"/>
              <a:t> </a:t>
            </a:r>
            <a:r>
              <a:rPr lang="de-DE" sz="1500" dirty="0" err="1"/>
              <a:t>many</a:t>
            </a:r>
            <a:r>
              <a:rPr lang="de-DE" sz="1500" dirty="0"/>
              <a:t> </a:t>
            </a:r>
            <a:r>
              <a:rPr lang="de-DE" sz="1500" dirty="0" err="1"/>
              <a:t>ways</a:t>
            </a:r>
            <a:r>
              <a:rPr lang="de-DE" sz="1500" dirty="0"/>
              <a:t> </a:t>
            </a:r>
            <a:r>
              <a:rPr lang="de-DE" sz="1500" dirty="0" err="1"/>
              <a:t>to</a:t>
            </a:r>
            <a:r>
              <a:rPr lang="de-DE" sz="1500" dirty="0"/>
              <a:t> do </a:t>
            </a:r>
            <a:r>
              <a:rPr lang="de-DE" sz="1500" dirty="0" err="1" smtClean="0"/>
              <a:t>things</a:t>
            </a:r>
            <a:endParaRPr lang="de-DE" sz="1500" dirty="0" smtClean="0"/>
          </a:p>
          <a:p>
            <a:pPr marL="0" indent="0">
              <a:buNone/>
            </a:pPr>
            <a:endParaRPr lang="de-DE" sz="1500" dirty="0" smtClean="0"/>
          </a:p>
          <a:p>
            <a:r>
              <a:rPr lang="de-DE" sz="1500" dirty="0" err="1"/>
              <a:t>especially</a:t>
            </a:r>
            <a:r>
              <a:rPr lang="de-DE" sz="1500" dirty="0"/>
              <a:t> </a:t>
            </a:r>
            <a:r>
              <a:rPr lang="de-DE" sz="1500" dirty="0" err="1"/>
              <a:t>early</a:t>
            </a:r>
            <a:r>
              <a:rPr lang="de-DE" sz="1500" dirty="0"/>
              <a:t> </a:t>
            </a:r>
            <a:r>
              <a:rPr lang="de-DE" sz="1500" dirty="0" err="1"/>
              <a:t>steps</a:t>
            </a:r>
            <a:r>
              <a:rPr lang="de-DE" sz="1500" dirty="0"/>
              <a:t> (</a:t>
            </a:r>
            <a:r>
              <a:rPr lang="de-DE" sz="1500" dirty="0" err="1"/>
              <a:t>data</a:t>
            </a:r>
            <a:r>
              <a:rPr lang="de-DE" sz="1500" dirty="0"/>
              <a:t> </a:t>
            </a:r>
            <a:r>
              <a:rPr lang="de-DE" sz="1500" dirty="0" err="1"/>
              <a:t>management</a:t>
            </a:r>
            <a:r>
              <a:rPr lang="de-DE" sz="1500" dirty="0"/>
              <a:t>/</a:t>
            </a:r>
            <a:r>
              <a:rPr lang="de-DE" sz="1500" dirty="0" err="1"/>
              <a:t>descriptive</a:t>
            </a:r>
            <a:r>
              <a:rPr lang="de-DE" sz="1500" dirty="0"/>
              <a:t> </a:t>
            </a:r>
            <a:r>
              <a:rPr lang="de-DE" sz="1500" dirty="0" err="1"/>
              <a:t>epi</a:t>
            </a:r>
            <a:r>
              <a:rPr lang="de-DE" sz="1500" dirty="0"/>
              <a:t>) </a:t>
            </a:r>
            <a:r>
              <a:rPr lang="de-DE" sz="1500" dirty="0" err="1" smtClean="0"/>
              <a:t>can</a:t>
            </a:r>
            <a:r>
              <a:rPr lang="de-DE" sz="1500" dirty="0" smtClean="0"/>
              <a:t> </a:t>
            </a:r>
            <a:r>
              <a:rPr lang="de-DE" sz="1500" dirty="0" err="1" smtClean="0"/>
              <a:t>be</a:t>
            </a:r>
            <a:r>
              <a:rPr lang="de-DE" sz="1500" dirty="0" smtClean="0"/>
              <a:t> </a:t>
            </a:r>
            <a:r>
              <a:rPr lang="de-DE" sz="1500" dirty="0" err="1" smtClean="0"/>
              <a:t>cumbersome</a:t>
            </a:r>
            <a:endParaRPr lang="de-DE" sz="1500" dirty="0"/>
          </a:p>
          <a:p>
            <a:endParaRPr lang="de-DE" sz="1500" dirty="0"/>
          </a:p>
          <a:p>
            <a:r>
              <a:rPr lang="de-DE" sz="1500" dirty="0"/>
              <a:t>not </a:t>
            </a:r>
            <a:r>
              <a:rPr lang="de-DE" sz="1500" dirty="0" err="1"/>
              <a:t>much</a:t>
            </a:r>
            <a:r>
              <a:rPr lang="de-DE" sz="1500" dirty="0"/>
              <a:t> </a:t>
            </a:r>
            <a:r>
              <a:rPr lang="de-DE" sz="1500" dirty="0" err="1"/>
              <a:t>dedicated</a:t>
            </a:r>
            <a:r>
              <a:rPr lang="de-DE" sz="1500" dirty="0"/>
              <a:t> </a:t>
            </a:r>
            <a:r>
              <a:rPr lang="de-DE" sz="1500" dirty="0" err="1"/>
              <a:t>training</a:t>
            </a:r>
            <a:r>
              <a:rPr lang="de-DE" sz="1500" dirty="0"/>
              <a:t> </a:t>
            </a:r>
            <a:r>
              <a:rPr lang="de-DE" sz="1500" dirty="0" smtClean="0"/>
              <a:t>material </a:t>
            </a:r>
            <a:r>
              <a:rPr lang="de-DE" sz="1500" dirty="0" err="1" smtClean="0"/>
              <a:t>for</a:t>
            </a:r>
            <a:r>
              <a:rPr lang="de-DE" sz="1500" dirty="0" smtClean="0"/>
              <a:t> </a:t>
            </a:r>
            <a:r>
              <a:rPr lang="de-DE" sz="1500" dirty="0" err="1" smtClean="0"/>
              <a:t>field</a:t>
            </a:r>
            <a:r>
              <a:rPr lang="de-DE" sz="1500" dirty="0" smtClean="0"/>
              <a:t> </a:t>
            </a:r>
            <a:r>
              <a:rPr lang="de-DE" sz="1500" dirty="0" err="1" smtClean="0"/>
              <a:t>epi</a:t>
            </a:r>
            <a:endParaRPr lang="de-DE" sz="1500" dirty="0" smtClean="0"/>
          </a:p>
          <a:p>
            <a:endParaRPr lang="de-DE" sz="1500" dirty="0"/>
          </a:p>
          <a:p>
            <a:r>
              <a:rPr lang="de-DE" sz="1500" dirty="0" smtClean="0"/>
              <a:t>not </a:t>
            </a:r>
            <a:r>
              <a:rPr lang="de-DE" sz="1500" dirty="0" err="1" smtClean="0"/>
              <a:t>enough</a:t>
            </a:r>
            <a:r>
              <a:rPr lang="de-DE" sz="1500" dirty="0" smtClean="0"/>
              <a:t> </a:t>
            </a:r>
            <a:r>
              <a:rPr lang="de-DE" sz="1500" dirty="0" err="1" smtClean="0"/>
              <a:t>people</a:t>
            </a:r>
            <a:r>
              <a:rPr lang="de-DE" sz="1500" dirty="0" smtClean="0"/>
              <a:t> firm </a:t>
            </a:r>
            <a:r>
              <a:rPr lang="de-DE" sz="1500" dirty="0" err="1" smtClean="0"/>
              <a:t>enough</a:t>
            </a:r>
            <a:r>
              <a:rPr lang="de-DE" sz="1500" dirty="0" smtClean="0"/>
              <a:t> </a:t>
            </a:r>
            <a:r>
              <a:rPr lang="de-DE" sz="1500" dirty="0" err="1" smtClean="0"/>
              <a:t>to</a:t>
            </a:r>
            <a:r>
              <a:rPr lang="de-DE" sz="1500" dirty="0" smtClean="0"/>
              <a:t> </a:t>
            </a:r>
            <a:r>
              <a:rPr lang="de-DE" sz="1500" dirty="0" err="1" smtClean="0"/>
              <a:t>teach</a:t>
            </a:r>
            <a:r>
              <a:rPr lang="de-DE" sz="1500" dirty="0" smtClean="0"/>
              <a:t> in </a:t>
            </a:r>
            <a:r>
              <a:rPr lang="de-DE" sz="1500" dirty="0" err="1" smtClean="0"/>
              <a:t>modules</a:t>
            </a:r>
            <a:r>
              <a:rPr lang="de-DE" sz="1500" dirty="0" smtClean="0"/>
              <a:t>/</a:t>
            </a:r>
            <a:r>
              <a:rPr lang="de-DE" sz="1500" dirty="0" err="1" smtClean="0"/>
              <a:t>to</a:t>
            </a:r>
            <a:r>
              <a:rPr lang="de-DE" sz="1500" dirty="0" smtClean="0"/>
              <a:t> </a:t>
            </a:r>
            <a:r>
              <a:rPr lang="de-DE" sz="1500" dirty="0" err="1" smtClean="0"/>
              <a:t>supervise</a:t>
            </a:r>
            <a:r>
              <a:rPr lang="de-DE" sz="1500" dirty="0" smtClean="0"/>
              <a:t> </a:t>
            </a:r>
            <a:r>
              <a:rPr lang="de-DE" sz="1500" dirty="0" err="1" smtClean="0"/>
              <a:t>projects</a:t>
            </a:r>
            <a:r>
              <a:rPr lang="de-DE" sz="1500" dirty="0" smtClean="0"/>
              <a:t> </a:t>
            </a:r>
            <a:r>
              <a:rPr lang="de-DE" sz="1500" dirty="0" err="1" smtClean="0"/>
              <a:t>when</a:t>
            </a:r>
            <a:r>
              <a:rPr lang="de-DE" sz="1500" dirty="0" smtClean="0"/>
              <a:t> </a:t>
            </a:r>
            <a:r>
              <a:rPr lang="de-DE" sz="1500" dirty="0" err="1" smtClean="0"/>
              <a:t>analysis</a:t>
            </a:r>
            <a:r>
              <a:rPr lang="de-DE" sz="1500" dirty="0" smtClean="0"/>
              <a:t> </a:t>
            </a:r>
            <a:r>
              <a:rPr lang="de-DE" sz="1500" dirty="0" err="1" smtClean="0"/>
              <a:t>is</a:t>
            </a:r>
            <a:r>
              <a:rPr lang="de-DE" sz="1500" dirty="0" smtClean="0"/>
              <a:t> </a:t>
            </a:r>
            <a:r>
              <a:rPr lang="de-DE" sz="1500" dirty="0" err="1" smtClean="0"/>
              <a:t>conducted</a:t>
            </a:r>
            <a:r>
              <a:rPr lang="de-DE" sz="1500" dirty="0" smtClean="0"/>
              <a:t> </a:t>
            </a:r>
            <a:r>
              <a:rPr lang="de-DE" sz="1500" dirty="0" err="1" smtClean="0"/>
              <a:t>with</a:t>
            </a:r>
            <a:r>
              <a:rPr lang="de-DE" sz="1500" dirty="0" smtClean="0"/>
              <a:t> R </a:t>
            </a:r>
          </a:p>
          <a:p>
            <a:endParaRPr lang="de-DE" sz="1500" dirty="0"/>
          </a:p>
          <a:p>
            <a:pPr marL="0" indent="0">
              <a:buNone/>
            </a:pPr>
            <a:endParaRPr lang="de-DE" sz="1500" dirty="0" smtClean="0"/>
          </a:p>
          <a:p>
            <a:endParaRPr lang="de-DE" sz="1500" dirty="0" smtClean="0"/>
          </a:p>
          <a:p>
            <a:endParaRPr lang="de-DE" sz="1500" dirty="0" smtClean="0"/>
          </a:p>
          <a:p>
            <a:endParaRPr lang="de-DE" sz="1600" dirty="0" smtClean="0"/>
          </a:p>
          <a:p>
            <a:endParaRPr lang="de-DE" sz="1600" dirty="0" smtClean="0"/>
          </a:p>
          <a:p>
            <a:pPr marL="0" indent="0">
              <a:buFont typeface="Wingdings" charset="2"/>
              <a:buNone/>
            </a:pPr>
            <a:endParaRPr lang="de-DE" sz="1800" dirty="0" smtClean="0"/>
          </a:p>
          <a:p>
            <a:pPr marL="0" indent="0">
              <a:buFont typeface="Wingdings" charset="2"/>
              <a:buNone/>
            </a:pPr>
            <a:endParaRPr lang="de-DE" sz="1800" dirty="0" smtClean="0"/>
          </a:p>
        </p:txBody>
      </p:sp>
      <p:grpSp>
        <p:nvGrpSpPr>
          <p:cNvPr id="8" name="Gruppieren 7"/>
          <p:cNvGrpSpPr/>
          <p:nvPr/>
        </p:nvGrpSpPr>
        <p:grpSpPr>
          <a:xfrm>
            <a:off x="4296868" y="3405968"/>
            <a:ext cx="4741334" cy="307777"/>
            <a:chOff x="4296868" y="3405968"/>
            <a:chExt cx="4741334" cy="307777"/>
          </a:xfrm>
        </p:grpSpPr>
        <p:sp>
          <p:nvSpPr>
            <p:cNvPr id="9" name="Pfeil nach rechts 8"/>
            <p:cNvSpPr/>
            <p:nvPr/>
          </p:nvSpPr>
          <p:spPr>
            <a:xfrm>
              <a:off x="4296868" y="3505425"/>
              <a:ext cx="758782" cy="185374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feld 13"/>
            <p:cNvSpPr txBox="1"/>
            <p:nvPr/>
          </p:nvSpPr>
          <p:spPr>
            <a:xfrm>
              <a:off x="5169003" y="3405968"/>
              <a:ext cx="386919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AutoNum type="arabicPeriod"/>
              </a:pPr>
              <a:r>
                <a:rPr lang="de-DE" sz="1400" dirty="0" err="1" smtClean="0"/>
                <a:t>decide</a:t>
              </a:r>
              <a:r>
                <a:rPr lang="de-DE" sz="1400" dirty="0" smtClean="0"/>
                <a:t> </a:t>
              </a:r>
              <a:r>
                <a:rPr lang="de-DE" sz="1400" dirty="0" err="1" smtClean="0"/>
                <a:t>basic</a:t>
              </a:r>
              <a:r>
                <a:rPr lang="de-DE" sz="1400" dirty="0" smtClean="0"/>
                <a:t> </a:t>
              </a:r>
              <a:r>
                <a:rPr lang="de-DE" sz="1400" dirty="0" err="1" smtClean="0"/>
                <a:t>approaches</a:t>
              </a:r>
              <a:r>
                <a:rPr lang="de-DE" sz="1400" dirty="0" smtClean="0"/>
                <a:t> (ggplot2? </a:t>
              </a:r>
              <a:r>
                <a:rPr lang="de-DE" sz="1400" dirty="0" err="1" smtClean="0"/>
                <a:t>tidyverse</a:t>
              </a:r>
              <a:r>
                <a:rPr lang="de-DE" sz="1400" smtClean="0"/>
                <a:t>?)</a:t>
              </a:r>
              <a:endParaRPr lang="en-US" sz="1400" dirty="0"/>
            </a:p>
          </p:txBody>
        </p:sp>
      </p:grpSp>
      <p:grpSp>
        <p:nvGrpSpPr>
          <p:cNvPr id="18" name="Gruppieren 17"/>
          <p:cNvGrpSpPr/>
          <p:nvPr/>
        </p:nvGrpSpPr>
        <p:grpSpPr>
          <a:xfrm>
            <a:off x="4313242" y="3836524"/>
            <a:ext cx="4058330" cy="738664"/>
            <a:chOff x="4313242" y="3836524"/>
            <a:chExt cx="4058330" cy="738664"/>
          </a:xfrm>
        </p:grpSpPr>
        <p:sp>
          <p:nvSpPr>
            <p:cNvPr id="11" name="Pfeil nach rechts 10"/>
            <p:cNvSpPr/>
            <p:nvPr/>
          </p:nvSpPr>
          <p:spPr>
            <a:xfrm>
              <a:off x="4313242" y="3899649"/>
              <a:ext cx="758782" cy="185374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feld 14"/>
            <p:cNvSpPr txBox="1"/>
            <p:nvPr/>
          </p:nvSpPr>
          <p:spPr>
            <a:xfrm>
              <a:off x="5169003" y="3836524"/>
              <a:ext cx="3202569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+mj-lt"/>
                <a:buAutoNum type="arabicPeriod" startAt="2"/>
              </a:pPr>
              <a:r>
                <a:rPr lang="de-DE" sz="1400" dirty="0" err="1" smtClean="0"/>
                <a:t>develop</a:t>
              </a:r>
              <a:r>
                <a:rPr lang="de-DE" sz="1400" dirty="0" smtClean="0"/>
                <a:t> easy </a:t>
              </a:r>
              <a:r>
                <a:rPr lang="de-DE" sz="1400" dirty="0" err="1" smtClean="0"/>
                <a:t>to</a:t>
              </a:r>
              <a:r>
                <a:rPr lang="de-DE" sz="1400" dirty="0" smtClean="0"/>
                <a:t> </a:t>
              </a:r>
              <a:r>
                <a:rPr lang="de-DE" sz="1400" dirty="0" err="1" smtClean="0"/>
                <a:t>use</a:t>
              </a:r>
              <a:r>
                <a:rPr lang="de-DE" sz="1400" dirty="0" smtClean="0"/>
                <a:t> </a:t>
              </a:r>
              <a:r>
                <a:rPr lang="de-DE" sz="1400" dirty="0" err="1" smtClean="0"/>
                <a:t>and</a:t>
              </a:r>
              <a:r>
                <a:rPr lang="de-DE" sz="1400" dirty="0" smtClean="0"/>
                <a:t> </a:t>
              </a:r>
              <a:r>
                <a:rPr lang="de-DE" sz="1400" dirty="0" err="1" smtClean="0"/>
                <a:t>maintain</a:t>
              </a:r>
              <a:r>
                <a:rPr lang="de-DE" sz="1400" dirty="0" smtClean="0"/>
                <a:t> R4epi </a:t>
              </a:r>
              <a:r>
                <a:rPr lang="de-DE" sz="1400" dirty="0" err="1" smtClean="0"/>
                <a:t>package</a:t>
              </a:r>
              <a:r>
                <a:rPr lang="de-DE" sz="1400" dirty="0" smtClean="0"/>
                <a:t> (</a:t>
              </a:r>
              <a:r>
                <a:rPr lang="de-DE" sz="1400" dirty="0" err="1" smtClean="0"/>
                <a:t>that</a:t>
              </a:r>
              <a:r>
                <a:rPr lang="de-DE" sz="1400" dirty="0" smtClean="0"/>
                <a:t> </a:t>
              </a:r>
              <a:r>
                <a:rPr lang="de-DE" sz="1400" dirty="0" err="1" smtClean="0"/>
                <a:t>resembles</a:t>
              </a:r>
              <a:r>
                <a:rPr lang="de-DE" sz="1400" dirty="0" smtClean="0"/>
                <a:t> STATA?)</a:t>
              </a:r>
              <a:endParaRPr lang="en-US" sz="1400" dirty="0"/>
            </a:p>
          </p:txBody>
        </p:sp>
      </p:grpSp>
      <p:grpSp>
        <p:nvGrpSpPr>
          <p:cNvPr id="19" name="Gruppieren 18"/>
          <p:cNvGrpSpPr/>
          <p:nvPr/>
        </p:nvGrpSpPr>
        <p:grpSpPr>
          <a:xfrm>
            <a:off x="4314502" y="4672609"/>
            <a:ext cx="4069082" cy="523220"/>
            <a:chOff x="4314502" y="4672609"/>
            <a:chExt cx="4069082" cy="523220"/>
          </a:xfrm>
        </p:grpSpPr>
        <p:sp>
          <p:nvSpPr>
            <p:cNvPr id="12" name="Pfeil nach rechts 11"/>
            <p:cNvSpPr/>
            <p:nvPr/>
          </p:nvSpPr>
          <p:spPr>
            <a:xfrm>
              <a:off x="4314502" y="4709508"/>
              <a:ext cx="758782" cy="185374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feld 15"/>
            <p:cNvSpPr txBox="1"/>
            <p:nvPr/>
          </p:nvSpPr>
          <p:spPr>
            <a:xfrm>
              <a:off x="5181015" y="4672609"/>
              <a:ext cx="320256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+mj-lt"/>
                <a:buAutoNum type="arabicPeriod" startAt="3"/>
              </a:pPr>
              <a:r>
                <a:rPr lang="de-DE" sz="1400" dirty="0" err="1" smtClean="0"/>
                <a:t>translate</a:t>
              </a:r>
              <a:r>
                <a:rPr lang="de-DE" sz="1400" dirty="0" smtClean="0"/>
                <a:t> </a:t>
              </a:r>
              <a:r>
                <a:rPr lang="de-DE" sz="1400" dirty="0" err="1" smtClean="0"/>
                <a:t>existing</a:t>
              </a:r>
              <a:r>
                <a:rPr lang="de-DE" sz="1400" dirty="0" smtClean="0"/>
                <a:t> </a:t>
              </a:r>
              <a:r>
                <a:rPr lang="de-DE" sz="1400" dirty="0" err="1" smtClean="0"/>
                <a:t>training</a:t>
              </a:r>
              <a:r>
                <a:rPr lang="de-DE" sz="1400" dirty="0" smtClean="0"/>
                <a:t> material </a:t>
              </a:r>
              <a:r>
                <a:rPr lang="de-DE" sz="1400" dirty="0" err="1" smtClean="0"/>
                <a:t>using</a:t>
              </a:r>
              <a:r>
                <a:rPr lang="de-DE" sz="1400" dirty="0" smtClean="0"/>
                <a:t> </a:t>
              </a:r>
              <a:r>
                <a:rPr lang="de-DE" sz="1400" dirty="0" err="1" smtClean="0"/>
                <a:t>new</a:t>
              </a:r>
              <a:r>
                <a:rPr lang="de-DE" sz="1400" dirty="0" smtClean="0"/>
                <a:t> </a:t>
              </a:r>
              <a:r>
                <a:rPr lang="de-DE" sz="1400" dirty="0" err="1" smtClean="0"/>
                <a:t>standard</a:t>
              </a:r>
              <a:endParaRPr lang="en-US" sz="1400" dirty="0"/>
            </a:p>
          </p:txBody>
        </p:sp>
      </p:grpSp>
      <p:grpSp>
        <p:nvGrpSpPr>
          <p:cNvPr id="20" name="Gruppieren 19"/>
          <p:cNvGrpSpPr/>
          <p:nvPr/>
        </p:nvGrpSpPr>
        <p:grpSpPr>
          <a:xfrm>
            <a:off x="4330876" y="5285497"/>
            <a:ext cx="4047101" cy="307777"/>
            <a:chOff x="4330876" y="5285497"/>
            <a:chExt cx="4047101" cy="307777"/>
          </a:xfrm>
        </p:grpSpPr>
        <p:sp>
          <p:nvSpPr>
            <p:cNvPr id="13" name="Pfeil nach rechts 12"/>
            <p:cNvSpPr/>
            <p:nvPr/>
          </p:nvSpPr>
          <p:spPr>
            <a:xfrm>
              <a:off x="4330876" y="5345556"/>
              <a:ext cx="758782" cy="185374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feld 16"/>
            <p:cNvSpPr txBox="1"/>
            <p:nvPr/>
          </p:nvSpPr>
          <p:spPr>
            <a:xfrm>
              <a:off x="5175408" y="5285497"/>
              <a:ext cx="320256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+mj-lt"/>
                <a:buAutoNum type="arabicPeriod" startAt="4"/>
              </a:pPr>
              <a:r>
                <a:rPr lang="de-DE" sz="1400" dirty="0" err="1" smtClean="0"/>
                <a:t>train</a:t>
              </a:r>
              <a:r>
                <a:rPr lang="de-DE" sz="1400" dirty="0" smtClean="0"/>
                <a:t> </a:t>
              </a:r>
              <a:r>
                <a:rPr lang="de-DE" sz="1400" dirty="0" err="1" smtClean="0"/>
                <a:t>the</a:t>
              </a:r>
              <a:r>
                <a:rPr lang="de-DE" sz="1400" dirty="0" smtClean="0"/>
                <a:t> </a:t>
              </a:r>
              <a:r>
                <a:rPr lang="de-DE" sz="1400" dirty="0" err="1" smtClean="0"/>
                <a:t>trainer</a:t>
              </a:r>
              <a:endParaRPr 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834723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23.03.18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A217B-ED1C-D84B-8478-63C77FA79618}" type="slidenum">
              <a:rPr lang="de-DE" smtClean="0"/>
              <a:t>14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Work </a:t>
            </a:r>
            <a:r>
              <a:rPr lang="de-DE" dirty="0" err="1" smtClean="0"/>
              <a:t>has</a:t>
            </a:r>
            <a:r>
              <a:rPr lang="de-DE" dirty="0" smtClean="0"/>
              <a:t> </a:t>
            </a:r>
            <a:r>
              <a:rPr lang="de-DE" dirty="0" err="1" smtClean="0"/>
              <a:t>been</a:t>
            </a:r>
            <a:r>
              <a:rPr lang="de-DE" dirty="0" smtClean="0"/>
              <a:t> </a:t>
            </a:r>
            <a:r>
              <a:rPr lang="de-DE" dirty="0" err="1" smtClean="0"/>
              <a:t>done</a:t>
            </a:r>
            <a:r>
              <a:rPr lang="de-DE" dirty="0" smtClean="0"/>
              <a:t>…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482" y="1511716"/>
            <a:ext cx="6014934" cy="47455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0939" y="1869330"/>
            <a:ext cx="5665775" cy="46542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01159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23.03.18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A217B-ED1C-D84B-8478-63C77FA79618}" type="slidenum">
              <a:rPr lang="de-DE" smtClean="0"/>
              <a:t>15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…but </a:t>
            </a:r>
            <a:r>
              <a:rPr lang="de-DE" dirty="0" err="1" smtClean="0"/>
              <a:t>needs</a:t>
            </a:r>
            <a:r>
              <a:rPr lang="de-DE" dirty="0" smtClean="0"/>
              <a:t> </a:t>
            </a:r>
            <a:r>
              <a:rPr lang="de-DE" dirty="0" err="1" smtClean="0"/>
              <a:t>coordination</a:t>
            </a:r>
            <a:r>
              <a:rPr lang="de-DE" dirty="0" smtClean="0"/>
              <a:t>! 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710634"/>
            <a:ext cx="4198314" cy="12214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8852" y="2343365"/>
            <a:ext cx="4842657" cy="11775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8660" y="2075229"/>
            <a:ext cx="5084482" cy="44090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0929" y="1395613"/>
            <a:ext cx="5243071" cy="3948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52146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23.03.18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A217B-ED1C-D84B-8478-63C77FA79618}" type="slidenum">
              <a:rPr lang="de-DE" smtClean="0"/>
              <a:t>16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…but </a:t>
            </a:r>
            <a:r>
              <a:rPr lang="de-DE" dirty="0" err="1" smtClean="0"/>
              <a:t>needs</a:t>
            </a:r>
            <a:r>
              <a:rPr lang="de-DE" dirty="0" smtClean="0"/>
              <a:t> </a:t>
            </a:r>
            <a:r>
              <a:rPr lang="de-DE" dirty="0" err="1" smtClean="0"/>
              <a:t>coordination</a:t>
            </a:r>
            <a:r>
              <a:rPr lang="de-DE" dirty="0" smtClean="0"/>
              <a:t>! </a:t>
            </a:r>
            <a:endParaRPr 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074" y="1825454"/>
            <a:ext cx="3745460" cy="17490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5090" y="2333861"/>
            <a:ext cx="6943725" cy="350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1247" y="1160555"/>
            <a:ext cx="4349115" cy="449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47484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23.03.18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A217B-ED1C-D84B-8478-63C77FA79618}" type="slidenum">
              <a:rPr lang="de-DE" smtClean="0"/>
              <a:t>17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…but </a:t>
            </a:r>
            <a:r>
              <a:rPr lang="de-DE" dirty="0" err="1" smtClean="0"/>
              <a:t>needs</a:t>
            </a:r>
            <a:r>
              <a:rPr lang="de-DE" dirty="0" smtClean="0"/>
              <a:t> </a:t>
            </a:r>
            <a:r>
              <a:rPr lang="de-DE" dirty="0" err="1" smtClean="0"/>
              <a:t>coordination</a:t>
            </a:r>
            <a:r>
              <a:rPr lang="de-DE" dirty="0" smtClean="0"/>
              <a:t>! 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272" y="1944556"/>
            <a:ext cx="4696127" cy="2566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7198" y="2777521"/>
            <a:ext cx="5219700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Gruppieren 4"/>
          <p:cNvGrpSpPr/>
          <p:nvPr/>
        </p:nvGrpSpPr>
        <p:grpSpPr>
          <a:xfrm>
            <a:off x="4103464" y="2580349"/>
            <a:ext cx="4654777" cy="1931194"/>
            <a:chOff x="4103464" y="2580349"/>
            <a:chExt cx="4654777" cy="1931194"/>
          </a:xfrm>
        </p:grpSpPr>
        <p:pic>
          <p:nvPicPr>
            <p:cNvPr id="4100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03464" y="2580349"/>
              <a:ext cx="4596797" cy="647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01" name="Picture 5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86241" y="3216143"/>
              <a:ext cx="4572000" cy="1295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403955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23.03.18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A217B-ED1C-D84B-8478-63C77FA79618}" type="slidenum">
              <a:rPr lang="de-DE" smtClean="0"/>
              <a:t>18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considered</a:t>
            </a:r>
            <a:r>
              <a:rPr lang="de-DE" dirty="0" smtClean="0"/>
              <a:t>!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825" y="1976870"/>
            <a:ext cx="5543550" cy="74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feld 6"/>
          <p:cNvSpPr txBox="1"/>
          <p:nvPr/>
        </p:nvSpPr>
        <p:spPr>
          <a:xfrm>
            <a:off x="989970" y="5335260"/>
            <a:ext cx="1792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…</a:t>
            </a:r>
            <a:r>
              <a:rPr lang="de-DE" dirty="0" err="1" smtClean="0"/>
              <a:t>and</a:t>
            </a:r>
            <a:r>
              <a:rPr lang="de-DE" dirty="0" smtClean="0"/>
              <a:t> a </a:t>
            </a:r>
            <a:r>
              <a:rPr lang="de-DE" dirty="0" err="1" smtClean="0"/>
              <a:t>lot</a:t>
            </a:r>
            <a:r>
              <a:rPr lang="de-DE" dirty="0" smtClean="0"/>
              <a:t> </a:t>
            </a:r>
            <a:r>
              <a:rPr lang="de-DE" dirty="0" err="1" smtClean="0"/>
              <a:t>more</a:t>
            </a:r>
            <a:r>
              <a:rPr lang="de-DE" dirty="0" smtClean="0"/>
              <a:t>!</a:t>
            </a:r>
            <a:endParaRPr lang="en-US" dirty="0"/>
          </a:p>
        </p:txBody>
      </p:sp>
      <p:grpSp>
        <p:nvGrpSpPr>
          <p:cNvPr id="9" name="Gruppieren 8"/>
          <p:cNvGrpSpPr/>
          <p:nvPr/>
        </p:nvGrpSpPr>
        <p:grpSpPr>
          <a:xfrm>
            <a:off x="1329815" y="2962963"/>
            <a:ext cx="6755536" cy="2500764"/>
            <a:chOff x="1329815" y="2962963"/>
            <a:chExt cx="6755536" cy="2500764"/>
          </a:xfrm>
        </p:grpSpPr>
        <p:grpSp>
          <p:nvGrpSpPr>
            <p:cNvPr id="8" name="Gruppieren 7"/>
            <p:cNvGrpSpPr/>
            <p:nvPr/>
          </p:nvGrpSpPr>
          <p:grpSpPr>
            <a:xfrm>
              <a:off x="1329815" y="2962963"/>
              <a:ext cx="6755536" cy="2500764"/>
              <a:chOff x="1329815" y="2962963"/>
              <a:chExt cx="6755536" cy="2500764"/>
            </a:xfrm>
          </p:grpSpPr>
          <p:pic>
            <p:nvPicPr>
              <p:cNvPr id="5123" name="Picture 3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29815" y="2962963"/>
                <a:ext cx="6755536" cy="25007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" name="Rechteck 4"/>
              <p:cNvSpPr/>
              <p:nvPr/>
            </p:nvSpPr>
            <p:spPr>
              <a:xfrm>
                <a:off x="5098473" y="3879273"/>
                <a:ext cx="1773382" cy="62345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" name="Rechteck 10"/>
            <p:cNvSpPr/>
            <p:nvPr/>
          </p:nvSpPr>
          <p:spPr>
            <a:xfrm>
              <a:off x="2425246" y="3879273"/>
              <a:ext cx="1773382" cy="62345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13205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But in </a:t>
            </a:r>
            <a:r>
              <a:rPr lang="de-DE" dirty="0" err="1" smtClean="0"/>
              <a:t>summary</a:t>
            </a:r>
            <a:r>
              <a:rPr lang="de-DE" dirty="0" smtClean="0"/>
              <a:t>…</a:t>
            </a:r>
            <a:endParaRPr lang="de-DE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3362" y="1902481"/>
            <a:ext cx="3972633" cy="39726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59596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5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000" b="1" dirty="0"/>
              <a:t>… </a:t>
            </a:r>
            <a:r>
              <a:rPr lang="de-DE" sz="2000" b="1" dirty="0" err="1"/>
              <a:t>before</a:t>
            </a:r>
            <a:endParaRPr lang="de-DE" sz="2000" b="1" dirty="0"/>
          </a:p>
          <a:p>
            <a:r>
              <a:rPr lang="de-DE" sz="2000" dirty="0"/>
              <a:t>Formal </a:t>
            </a:r>
            <a:r>
              <a:rPr lang="de-DE" sz="2000" dirty="0" err="1"/>
              <a:t>degree</a:t>
            </a:r>
            <a:r>
              <a:rPr lang="de-DE" sz="2000" dirty="0"/>
              <a:t> in </a:t>
            </a:r>
            <a:r>
              <a:rPr lang="de-DE" sz="2000" dirty="0" err="1"/>
              <a:t>Statistics</a:t>
            </a:r>
            <a:endParaRPr lang="de-DE" sz="2000" dirty="0"/>
          </a:p>
          <a:p>
            <a:r>
              <a:rPr lang="de-DE" sz="2000" dirty="0" err="1"/>
              <a:t>Postdoc</a:t>
            </a:r>
            <a:r>
              <a:rPr lang="de-DE" sz="2000" dirty="0"/>
              <a:t> in </a:t>
            </a:r>
            <a:r>
              <a:rPr lang="de-DE" sz="2000" dirty="0" err="1"/>
              <a:t>Bioinformatics</a:t>
            </a:r>
            <a:endParaRPr lang="de-DE" sz="2000" dirty="0"/>
          </a:p>
          <a:p>
            <a:r>
              <a:rPr lang="de-DE" sz="2000" dirty="0"/>
              <a:t>R </a:t>
            </a:r>
            <a:r>
              <a:rPr lang="de-DE" sz="2000" dirty="0" err="1"/>
              <a:t>user</a:t>
            </a:r>
            <a:r>
              <a:rPr lang="de-DE" sz="2000" dirty="0"/>
              <a:t> </a:t>
            </a:r>
            <a:r>
              <a:rPr lang="de-DE" sz="2000" dirty="0" err="1"/>
              <a:t>since</a:t>
            </a:r>
            <a:r>
              <a:rPr lang="de-DE" sz="2000" dirty="0"/>
              <a:t> 2001 </a:t>
            </a:r>
            <a:r>
              <a:rPr lang="de-DE" sz="2000" dirty="0" smtClean="0"/>
              <a:t>(…. </a:t>
            </a:r>
            <a:r>
              <a:rPr lang="de-DE" sz="2000" dirty="0" err="1"/>
              <a:t>feeling</a:t>
            </a:r>
            <a:r>
              <a:rPr lang="de-DE" sz="2000" dirty="0"/>
              <a:t> </a:t>
            </a:r>
            <a:r>
              <a:rPr lang="de-DE" sz="2000" dirty="0" err="1"/>
              <a:t>old</a:t>
            </a:r>
            <a:r>
              <a:rPr lang="de-DE" sz="2000" dirty="0"/>
              <a:t>)</a:t>
            </a:r>
          </a:p>
          <a:p>
            <a:pPr marL="0" indent="0">
              <a:buNone/>
            </a:pPr>
            <a:endParaRPr lang="de-DE" sz="2000" b="1" dirty="0" smtClean="0"/>
          </a:p>
          <a:p>
            <a:pPr marL="0" indent="0">
              <a:buNone/>
            </a:pPr>
            <a:r>
              <a:rPr lang="de-DE" sz="2000" b="1" dirty="0" smtClean="0"/>
              <a:t>… </a:t>
            </a:r>
            <a:r>
              <a:rPr lang="de-DE" sz="2000" b="1" dirty="0" err="1" smtClean="0"/>
              <a:t>these</a:t>
            </a:r>
            <a:r>
              <a:rPr lang="de-DE" sz="2000" b="1" dirty="0" smtClean="0"/>
              <a:t> </a:t>
            </a:r>
            <a:r>
              <a:rPr lang="de-DE" sz="2000" b="1" dirty="0" err="1" smtClean="0"/>
              <a:t>days</a:t>
            </a:r>
            <a:endParaRPr lang="de-DE" sz="2000" b="1" dirty="0" smtClean="0"/>
          </a:p>
          <a:p>
            <a:r>
              <a:rPr lang="de-DE" sz="2000" dirty="0" err="1" smtClean="0"/>
              <a:t>Since</a:t>
            </a:r>
            <a:r>
              <a:rPr lang="de-DE" sz="2000" dirty="0" smtClean="0"/>
              <a:t> 2014 at Robert Koch Institute, Department </a:t>
            </a:r>
            <a:r>
              <a:rPr lang="de-DE" sz="2000" dirty="0" err="1" smtClean="0"/>
              <a:t>for</a:t>
            </a:r>
            <a:r>
              <a:rPr lang="de-DE" sz="2000" dirty="0" smtClean="0"/>
              <a:t> </a:t>
            </a:r>
            <a:r>
              <a:rPr lang="de-DE" sz="2000" dirty="0" err="1" smtClean="0"/>
              <a:t>Infectious</a:t>
            </a:r>
            <a:r>
              <a:rPr lang="de-DE" sz="2000" dirty="0" smtClean="0"/>
              <a:t> </a:t>
            </a:r>
            <a:r>
              <a:rPr lang="de-DE" sz="2000" dirty="0" err="1" smtClean="0"/>
              <a:t>Disease</a:t>
            </a:r>
            <a:r>
              <a:rPr lang="de-DE" sz="2000" dirty="0" smtClean="0"/>
              <a:t> Epidemiology</a:t>
            </a:r>
          </a:p>
          <a:p>
            <a:r>
              <a:rPr lang="de-DE" sz="2000" dirty="0" smtClean="0"/>
              <a:t>Main </a:t>
            </a:r>
            <a:r>
              <a:rPr lang="de-DE" sz="2000" dirty="0" err="1" smtClean="0"/>
              <a:t>Activity</a:t>
            </a:r>
            <a:r>
              <a:rPr lang="de-DE" sz="2000" dirty="0" smtClean="0"/>
              <a:t>: Project Supervision </a:t>
            </a:r>
            <a:r>
              <a:rPr lang="de-DE" sz="2000" dirty="0" err="1" smtClean="0"/>
              <a:t>and</a:t>
            </a:r>
            <a:r>
              <a:rPr lang="de-DE" sz="2000" dirty="0" smtClean="0"/>
              <a:t> Teaching in </a:t>
            </a:r>
            <a:r>
              <a:rPr lang="de-DE" sz="2000" dirty="0" err="1" smtClean="0"/>
              <a:t>context</a:t>
            </a:r>
            <a:r>
              <a:rPr lang="de-DE" sz="2000" dirty="0" smtClean="0"/>
              <a:t> </a:t>
            </a:r>
            <a:r>
              <a:rPr lang="de-DE" sz="2000" dirty="0" err="1" smtClean="0"/>
              <a:t>of</a:t>
            </a:r>
            <a:r>
              <a:rPr lang="de-DE" sz="2000" dirty="0" smtClean="0"/>
              <a:t> Field Epidemiology Training Programmes </a:t>
            </a:r>
          </a:p>
          <a:p>
            <a:pPr marL="0" indent="0">
              <a:buNone/>
            </a:pPr>
            <a:r>
              <a:rPr lang="de-DE" sz="2000" dirty="0"/>
              <a:t> </a:t>
            </a:r>
            <a:r>
              <a:rPr lang="de-DE" sz="2000" dirty="0" smtClean="0"/>
              <a:t>    (PAE@RKI              &amp;   EPIET&amp;EUPHEM@ECDC             )</a:t>
            </a:r>
          </a:p>
          <a:p>
            <a:pPr marL="0" indent="0">
              <a:buNone/>
            </a:pPr>
            <a:endParaRPr lang="de-DE" sz="2000" dirty="0"/>
          </a:p>
          <a:p>
            <a:pPr marL="0" indent="0">
              <a:buNone/>
            </a:pPr>
            <a:endParaRPr lang="de-DE" sz="2000" dirty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9822" y="5138047"/>
            <a:ext cx="498829" cy="401876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8931" y="5148997"/>
            <a:ext cx="656315" cy="435104"/>
          </a:xfrm>
          <a:prstGeom prst="rect">
            <a:avLst/>
          </a:prstGeom>
        </p:spPr>
      </p:pic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 smtClean="0"/>
              <a:t>23.03.18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A217B-ED1C-D84B-8478-63C77FA79618}" type="slidenum">
              <a:rPr lang="de-DE" smtClean="0"/>
              <a:t>2</a:t>
            </a:fld>
            <a:endParaRPr lang="de-DE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Me</a:t>
            </a:r>
            <a:r>
              <a:rPr lang="de-DE" dirty="0" smtClean="0"/>
              <a:t>…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22202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/>
        </p:nvSpPr>
        <p:spPr>
          <a:xfrm>
            <a:off x="853944" y="2278846"/>
            <a:ext cx="7458783" cy="28931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rgbClr val="0070C0"/>
            </a:solidFill>
          </a:ln>
          <a:effectLst/>
        </p:spPr>
        <p:txBody>
          <a:bodyPr wrap="square">
            <a:spAutoFit/>
          </a:bodyPr>
          <a:lstStyle/>
          <a:p>
            <a:endParaRPr lang="de-DE" sz="1400" dirty="0" smtClean="0"/>
          </a:p>
          <a:p>
            <a:endParaRPr lang="de-DE" sz="1400" dirty="0"/>
          </a:p>
          <a:p>
            <a:endParaRPr lang="de-DE" sz="1400" dirty="0" smtClean="0"/>
          </a:p>
          <a:p>
            <a:endParaRPr lang="de-DE" sz="1400" dirty="0"/>
          </a:p>
          <a:p>
            <a:endParaRPr lang="de-DE" sz="1400" dirty="0" smtClean="0"/>
          </a:p>
          <a:p>
            <a:endParaRPr lang="de-DE" sz="1400" dirty="0"/>
          </a:p>
          <a:p>
            <a:endParaRPr lang="de-DE" sz="1400" dirty="0" smtClean="0"/>
          </a:p>
          <a:p>
            <a:endParaRPr lang="de-DE" sz="1400" dirty="0"/>
          </a:p>
          <a:p>
            <a:endParaRPr lang="de-DE" sz="1400" dirty="0" smtClean="0"/>
          </a:p>
          <a:p>
            <a:endParaRPr lang="de-DE" sz="1400" dirty="0"/>
          </a:p>
          <a:p>
            <a:endParaRPr lang="de-DE" sz="1400" dirty="0" smtClean="0"/>
          </a:p>
          <a:p>
            <a:endParaRPr lang="de-DE" sz="1400" dirty="0"/>
          </a:p>
          <a:p>
            <a:endParaRPr lang="en-US" sz="1400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23.03.18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A217B-ED1C-D84B-8478-63C77FA79618}" type="slidenum">
              <a:rPr lang="de-DE" smtClean="0"/>
              <a:t>3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>
          <a:xfrm>
            <a:off x="457200" y="850120"/>
            <a:ext cx="7983646" cy="874368"/>
          </a:xfrm>
        </p:spPr>
        <p:txBody>
          <a:bodyPr/>
          <a:lstStyle/>
          <a:p>
            <a:r>
              <a:rPr lang="de-DE" dirty="0" smtClean="0"/>
              <a:t>EPIET/EUPHEM - Who </a:t>
            </a:r>
            <a:r>
              <a:rPr lang="de-DE" dirty="0" err="1" smtClean="0"/>
              <a:t>we</a:t>
            </a:r>
            <a:r>
              <a:rPr lang="de-DE" dirty="0" smtClean="0"/>
              <a:t> </a:t>
            </a:r>
            <a:r>
              <a:rPr lang="de-DE" dirty="0" err="1" smtClean="0"/>
              <a:t>want</a:t>
            </a:r>
            <a:endParaRPr lang="en-US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42" y="2584293"/>
            <a:ext cx="5988069" cy="22446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hteck 4"/>
          <p:cNvSpPr/>
          <p:nvPr/>
        </p:nvSpPr>
        <p:spPr>
          <a:xfrm>
            <a:off x="1586975" y="2848998"/>
            <a:ext cx="2471147" cy="188925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hteck 9"/>
          <p:cNvSpPr/>
          <p:nvPr/>
        </p:nvSpPr>
        <p:spPr>
          <a:xfrm>
            <a:off x="1586974" y="3840227"/>
            <a:ext cx="2471147" cy="188925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hteck 10"/>
          <p:cNvSpPr/>
          <p:nvPr/>
        </p:nvSpPr>
        <p:spPr>
          <a:xfrm>
            <a:off x="5660211" y="3190323"/>
            <a:ext cx="1775901" cy="188925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hteck 11"/>
          <p:cNvSpPr/>
          <p:nvPr/>
        </p:nvSpPr>
        <p:spPr>
          <a:xfrm>
            <a:off x="1594532" y="3379248"/>
            <a:ext cx="927917" cy="188925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hteck 12"/>
          <p:cNvSpPr/>
          <p:nvPr/>
        </p:nvSpPr>
        <p:spPr>
          <a:xfrm>
            <a:off x="2214208" y="4181553"/>
            <a:ext cx="3461118" cy="188925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feld 6"/>
          <p:cNvSpPr txBox="1"/>
          <p:nvPr/>
        </p:nvSpPr>
        <p:spPr>
          <a:xfrm>
            <a:off x="785395" y="1939742"/>
            <a:ext cx="3319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err="1" smtClean="0"/>
              <a:t>eligibility</a:t>
            </a:r>
            <a:r>
              <a:rPr lang="de-DE" b="1" dirty="0" smtClean="0"/>
              <a:t> </a:t>
            </a:r>
            <a:r>
              <a:rPr lang="de-DE" b="1" dirty="0" err="1" smtClean="0"/>
              <a:t>criteria</a:t>
            </a:r>
            <a:r>
              <a:rPr lang="de-DE" b="1" dirty="0" smtClean="0"/>
              <a:t> </a:t>
            </a:r>
            <a:r>
              <a:rPr lang="de-DE" b="1" dirty="0" err="1" smtClean="0"/>
              <a:t>for</a:t>
            </a:r>
            <a:r>
              <a:rPr lang="de-DE" b="1" dirty="0" smtClean="0"/>
              <a:t> </a:t>
            </a:r>
            <a:r>
              <a:rPr lang="de-DE" b="1" dirty="0" err="1" smtClean="0"/>
              <a:t>cohort</a:t>
            </a:r>
            <a:r>
              <a:rPr lang="de-DE" b="1" dirty="0" smtClean="0"/>
              <a:t> 2018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917559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23.03.18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A217B-ED1C-D84B-8478-63C77FA79618}" type="slidenum">
              <a:rPr lang="de-DE" smtClean="0"/>
              <a:t>4</a:t>
            </a:fld>
            <a:endParaRPr lang="de-DE"/>
          </a:p>
        </p:txBody>
      </p:sp>
      <p:pic>
        <p:nvPicPr>
          <p:cNvPr id="7" name="Inhaltsplatzhalter 6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2545" y="1816431"/>
            <a:ext cx="5993198" cy="3991559"/>
          </a:xfrm>
        </p:spPr>
      </p:pic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EPIET/EUPHEM - Who </a:t>
            </a:r>
            <a:r>
              <a:rPr lang="de-DE" dirty="0" err="1" smtClean="0"/>
              <a:t>we</a:t>
            </a:r>
            <a:r>
              <a:rPr lang="de-DE" dirty="0" smtClean="0"/>
              <a:t> </a:t>
            </a:r>
            <a:r>
              <a:rPr lang="de-DE" dirty="0" err="1" smtClean="0"/>
              <a:t>get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737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/>
        </p:nvSpPr>
        <p:spPr>
          <a:xfrm>
            <a:off x="5260934" y="1885882"/>
            <a:ext cx="3241964" cy="273921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23.03.18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A217B-ED1C-D84B-8478-63C77FA79618}" type="slidenum">
              <a:rPr lang="de-DE" smtClean="0"/>
              <a:t>5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EPIET/EUPHEM - </a:t>
            </a: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 smtClean="0"/>
              <a:t>we</a:t>
            </a:r>
            <a:r>
              <a:rPr lang="de-DE" dirty="0" smtClean="0"/>
              <a:t> do</a:t>
            </a:r>
            <a:endParaRPr lang="en-US" dirty="0"/>
          </a:p>
        </p:txBody>
      </p:sp>
      <p:sp>
        <p:nvSpPr>
          <p:cNvPr id="9" name="Rechteck 8"/>
          <p:cNvSpPr/>
          <p:nvPr/>
        </p:nvSpPr>
        <p:spPr>
          <a:xfrm>
            <a:off x="564825" y="1892179"/>
            <a:ext cx="3304372" cy="273921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rgbClr val="0070C0"/>
            </a:solidFill>
          </a:ln>
          <a:effectLst/>
        </p:spPr>
        <p:txBody>
          <a:bodyPr wrap="square">
            <a:spAutoFit/>
          </a:bodyPr>
          <a:lstStyle/>
          <a:p>
            <a:r>
              <a:rPr lang="de-DE" b="1" dirty="0" err="1" smtClean="0"/>
              <a:t>Theory</a:t>
            </a:r>
            <a:r>
              <a:rPr lang="de-DE" b="1" dirty="0" smtClean="0"/>
              <a:t> Modules</a:t>
            </a:r>
            <a:endParaRPr lang="en-US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Introductory </a:t>
            </a:r>
            <a:r>
              <a:rPr lang="en-US" sz="1400" dirty="0"/>
              <a:t>Course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Outbreak </a:t>
            </a:r>
            <a:r>
              <a:rPr lang="en-US" sz="1400" dirty="0"/>
              <a:t>investigation module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Multivariable </a:t>
            </a:r>
            <a:r>
              <a:rPr lang="en-US" sz="1400" dirty="0"/>
              <a:t>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Vaccinology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Time-Series </a:t>
            </a:r>
            <a:r>
              <a:rPr lang="en-US" sz="1400" dirty="0"/>
              <a:t>Analysis &amp; Surveillance </a:t>
            </a:r>
            <a:endParaRPr lang="en-US" sz="1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Rapid </a:t>
            </a:r>
            <a:r>
              <a:rPr lang="en-US" sz="1400" dirty="0"/>
              <a:t>Assessment and Survey methods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 smtClean="0"/>
              <a:t>Biorisk</a:t>
            </a:r>
            <a:r>
              <a:rPr lang="en-US" sz="1400" dirty="0" smtClean="0"/>
              <a:t> </a:t>
            </a:r>
            <a:r>
              <a:rPr lang="en-US" sz="1400" dirty="0"/>
              <a:t>and Quality Management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Initial </a:t>
            </a:r>
            <a:r>
              <a:rPr lang="en-US" sz="1400" dirty="0"/>
              <a:t>Management in Public Health Microbiology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Project Review </a:t>
            </a:r>
            <a:endParaRPr lang="en-US" sz="1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RKI Lab4Epi</a:t>
            </a:r>
            <a:endParaRPr lang="en-US" sz="1400" dirty="0"/>
          </a:p>
        </p:txBody>
      </p:sp>
      <p:sp>
        <p:nvSpPr>
          <p:cNvPr id="10" name="Rechteck 9"/>
          <p:cNvSpPr/>
          <p:nvPr/>
        </p:nvSpPr>
        <p:spPr>
          <a:xfrm>
            <a:off x="627233" y="1892179"/>
            <a:ext cx="3241964" cy="273921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feld 10"/>
          <p:cNvSpPr txBox="1"/>
          <p:nvPr/>
        </p:nvSpPr>
        <p:spPr>
          <a:xfrm>
            <a:off x="4284834" y="2636949"/>
            <a:ext cx="60625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6600" b="1" dirty="0" smtClean="0"/>
              <a:t>+</a:t>
            </a:r>
            <a:endParaRPr lang="en-US" sz="6600" b="1" dirty="0"/>
          </a:p>
        </p:txBody>
      </p:sp>
      <p:sp>
        <p:nvSpPr>
          <p:cNvPr id="12" name="Rechteck 11"/>
          <p:cNvSpPr/>
          <p:nvPr/>
        </p:nvSpPr>
        <p:spPr>
          <a:xfrm>
            <a:off x="5251440" y="1969122"/>
            <a:ext cx="3304372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b="1" dirty="0" smtClean="0"/>
              <a:t>Learning </a:t>
            </a:r>
            <a:r>
              <a:rPr lang="de-DE" b="1" dirty="0" err="1" smtClean="0"/>
              <a:t>by</a:t>
            </a:r>
            <a:r>
              <a:rPr lang="de-DE" b="1" dirty="0" smtClean="0"/>
              <a:t> Service @ </a:t>
            </a:r>
            <a:r>
              <a:rPr lang="de-DE" b="1" dirty="0" err="1" smtClean="0"/>
              <a:t>site</a:t>
            </a:r>
            <a:endParaRPr lang="en-US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 err="1" smtClean="0"/>
              <a:t>Surveillance</a:t>
            </a:r>
            <a:endParaRPr lang="de-DE" sz="1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 smtClean="0"/>
              <a:t>Applied Research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 smtClean="0"/>
              <a:t>Routine 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 smtClean="0"/>
              <a:t>National </a:t>
            </a:r>
            <a:r>
              <a:rPr lang="de-DE" sz="1400" dirty="0" err="1" smtClean="0"/>
              <a:t>Outbreak</a:t>
            </a:r>
            <a:r>
              <a:rPr lang="de-DE" sz="1400" dirty="0" smtClean="0"/>
              <a:t> </a:t>
            </a:r>
            <a:r>
              <a:rPr lang="de-DE" sz="1400" dirty="0"/>
              <a:t>R</a:t>
            </a:r>
            <a:r>
              <a:rPr lang="de-DE" sz="1400" dirty="0" smtClean="0"/>
              <a:t>esponse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400" dirty="0"/>
          </a:p>
          <a:p>
            <a:endParaRPr lang="de-DE" sz="1400" dirty="0"/>
          </a:p>
          <a:p>
            <a:r>
              <a:rPr lang="en-US" b="1" dirty="0" smtClean="0"/>
              <a:t>Miscellaneous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 smtClean="0"/>
              <a:t>International </a:t>
            </a:r>
            <a:r>
              <a:rPr lang="de-DE" sz="1400" dirty="0" err="1" smtClean="0"/>
              <a:t>Outbreak</a:t>
            </a:r>
            <a:r>
              <a:rPr lang="de-DE" sz="1400" dirty="0" smtClean="0"/>
              <a:t> Response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/>
              <a:t>Teaching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 smtClean="0"/>
              <a:t>…</a:t>
            </a:r>
            <a:endParaRPr lang="en-US" sz="1400" dirty="0"/>
          </a:p>
        </p:txBody>
      </p:sp>
      <p:grpSp>
        <p:nvGrpSpPr>
          <p:cNvPr id="5" name="Gruppieren 4"/>
          <p:cNvGrpSpPr/>
          <p:nvPr/>
        </p:nvGrpSpPr>
        <p:grpSpPr>
          <a:xfrm>
            <a:off x="3802443" y="2542302"/>
            <a:ext cx="279610" cy="869058"/>
            <a:chOff x="3560619" y="2542302"/>
            <a:chExt cx="279610" cy="869058"/>
          </a:xfrm>
        </p:grpSpPr>
        <p:grpSp>
          <p:nvGrpSpPr>
            <p:cNvPr id="8" name="Gruppieren 7"/>
            <p:cNvGrpSpPr/>
            <p:nvPr/>
          </p:nvGrpSpPr>
          <p:grpSpPr>
            <a:xfrm>
              <a:off x="3566916" y="2542302"/>
              <a:ext cx="273313" cy="641088"/>
              <a:chOff x="3566916" y="2542302"/>
              <a:chExt cx="273313" cy="641088"/>
            </a:xfrm>
          </p:grpSpPr>
          <p:cxnSp>
            <p:nvCxnSpPr>
              <p:cNvPr id="7" name="Gerade Verbindung mit Pfeil 6"/>
              <p:cNvCxnSpPr/>
              <p:nvPr/>
            </p:nvCxnSpPr>
            <p:spPr>
              <a:xfrm flipH="1" flipV="1">
                <a:off x="3566916" y="3175833"/>
                <a:ext cx="272053" cy="7557"/>
              </a:xfrm>
              <a:prstGeom prst="straightConnector1">
                <a:avLst/>
              </a:prstGeom>
              <a:ln>
                <a:solidFill>
                  <a:srgbClr val="C00000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Gerade Verbindung mit Pfeil 13"/>
              <p:cNvCxnSpPr/>
              <p:nvPr/>
            </p:nvCxnSpPr>
            <p:spPr>
              <a:xfrm flipH="1" flipV="1">
                <a:off x="3568176" y="2746344"/>
                <a:ext cx="272053" cy="7557"/>
              </a:xfrm>
              <a:prstGeom prst="straightConnector1">
                <a:avLst/>
              </a:prstGeom>
              <a:ln>
                <a:solidFill>
                  <a:srgbClr val="C00000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Gerade Verbindung mit Pfeil 14"/>
              <p:cNvCxnSpPr/>
              <p:nvPr/>
            </p:nvCxnSpPr>
            <p:spPr>
              <a:xfrm flipH="1" flipV="1">
                <a:off x="3566916" y="2542302"/>
                <a:ext cx="272053" cy="7557"/>
              </a:xfrm>
              <a:prstGeom prst="straightConnector1">
                <a:avLst/>
              </a:prstGeom>
              <a:ln>
                <a:solidFill>
                  <a:srgbClr val="C00000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6" name="Gerade Verbindung mit Pfeil 15"/>
            <p:cNvCxnSpPr/>
            <p:nvPr/>
          </p:nvCxnSpPr>
          <p:spPr>
            <a:xfrm flipH="1" flipV="1">
              <a:off x="3560619" y="3403803"/>
              <a:ext cx="272053" cy="7557"/>
            </a:xfrm>
            <a:prstGeom prst="straightConnector1">
              <a:avLst/>
            </a:prstGeom>
            <a:ln>
              <a:solidFill>
                <a:srgbClr val="C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93336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23.03.18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A217B-ED1C-D84B-8478-63C77FA79618}" type="slidenum">
              <a:rPr lang="de-DE" smtClean="0"/>
              <a:t>6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Use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Statistical Software in </a:t>
            </a:r>
            <a:r>
              <a:rPr lang="de-DE" dirty="0"/>
              <a:t>OIM</a:t>
            </a:r>
            <a:endParaRPr lang="en-US" dirty="0"/>
          </a:p>
        </p:txBody>
      </p:sp>
      <p:sp>
        <p:nvSpPr>
          <p:cNvPr id="16" name="Rechteck 15"/>
          <p:cNvSpPr/>
          <p:nvPr/>
        </p:nvSpPr>
        <p:spPr>
          <a:xfrm>
            <a:off x="511926" y="2083955"/>
            <a:ext cx="3304372" cy="2616101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r>
              <a:rPr lang="de-DE" b="1" dirty="0" err="1" smtClean="0"/>
              <a:t>To</a:t>
            </a:r>
            <a:r>
              <a:rPr lang="de-DE" b="1" dirty="0" smtClean="0"/>
              <a:t> </a:t>
            </a:r>
            <a:r>
              <a:rPr lang="de-DE" b="1" dirty="0" err="1" smtClean="0"/>
              <a:t>accomplish</a:t>
            </a:r>
            <a:r>
              <a:rPr lang="de-DE" b="1" dirty="0" smtClean="0"/>
              <a:t>…</a:t>
            </a:r>
          </a:p>
          <a:p>
            <a:endParaRPr lang="en-US" sz="200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Read in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 smtClean="0"/>
              <a:t>Quality check </a:t>
            </a:r>
            <a:r>
              <a:rPr lang="de-DE" sz="1400" dirty="0" err="1" smtClean="0"/>
              <a:t>data</a:t>
            </a:r>
            <a:endParaRPr lang="de-DE" sz="1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 err="1" smtClean="0"/>
              <a:t>Correct</a:t>
            </a:r>
            <a:r>
              <a:rPr lang="de-DE" sz="1400" dirty="0" smtClean="0"/>
              <a:t> </a:t>
            </a:r>
            <a:r>
              <a:rPr lang="de-DE" sz="1400" dirty="0" err="1" smtClean="0"/>
              <a:t>Mistakes</a:t>
            </a:r>
            <a:endParaRPr lang="de-DE" sz="1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 smtClean="0"/>
              <a:t>Label </a:t>
            </a:r>
            <a:r>
              <a:rPr lang="de-DE" sz="1400" dirty="0" err="1" smtClean="0"/>
              <a:t>data</a:t>
            </a:r>
            <a:endParaRPr lang="de-DE" sz="1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 smtClean="0"/>
              <a:t>Handling time </a:t>
            </a:r>
            <a:r>
              <a:rPr lang="de-DE" sz="1400" dirty="0" err="1" smtClean="0"/>
              <a:t>formats</a:t>
            </a:r>
            <a:endParaRPr lang="de-DE" sz="1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 err="1" smtClean="0"/>
              <a:t>Generate</a:t>
            </a:r>
            <a:r>
              <a:rPr lang="de-DE" sz="1400" dirty="0" smtClean="0"/>
              <a:t> </a:t>
            </a:r>
            <a:r>
              <a:rPr lang="de-DE" sz="1400" dirty="0" err="1" smtClean="0"/>
              <a:t>new</a:t>
            </a:r>
            <a:r>
              <a:rPr lang="de-DE" sz="1400" dirty="0" smtClean="0"/>
              <a:t> variables (e.g. </a:t>
            </a:r>
            <a:r>
              <a:rPr lang="de-DE" sz="1400" dirty="0" err="1" smtClean="0"/>
              <a:t>case</a:t>
            </a:r>
            <a:r>
              <a:rPr lang="de-DE" sz="1400" dirty="0" smtClean="0"/>
              <a:t> </a:t>
            </a:r>
            <a:r>
              <a:rPr lang="de-DE" sz="1400" dirty="0" err="1" smtClean="0"/>
              <a:t>definition</a:t>
            </a:r>
            <a:r>
              <a:rPr lang="de-DE" sz="1400" dirty="0" smtClean="0"/>
              <a:t> </a:t>
            </a:r>
            <a:r>
              <a:rPr lang="de-DE" sz="1400" dirty="0" err="1" smtClean="0"/>
              <a:t>using</a:t>
            </a:r>
            <a:r>
              <a:rPr lang="de-DE" sz="1400" dirty="0" smtClean="0"/>
              <a:t> </a:t>
            </a:r>
            <a:r>
              <a:rPr lang="de-DE" sz="1400" dirty="0" err="1" smtClean="0"/>
              <a:t>logic</a:t>
            </a:r>
            <a:r>
              <a:rPr lang="de-DE" sz="1400" dirty="0" smtClean="0"/>
              <a:t> </a:t>
            </a:r>
            <a:r>
              <a:rPr lang="de-DE" sz="1400" dirty="0" err="1" smtClean="0"/>
              <a:t>operators</a:t>
            </a:r>
            <a:r>
              <a:rPr lang="de-DE" sz="1400" dirty="0" smtClean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 smtClean="0"/>
              <a:t>Simple univariable und </a:t>
            </a:r>
            <a:r>
              <a:rPr lang="de-DE" sz="1400" dirty="0" err="1" smtClean="0"/>
              <a:t>stratified</a:t>
            </a:r>
            <a:r>
              <a:rPr lang="de-DE" sz="1400" dirty="0" smtClean="0"/>
              <a:t> </a:t>
            </a:r>
            <a:r>
              <a:rPr lang="de-DE" sz="1400" dirty="0" err="1" smtClean="0"/>
              <a:t>analyses</a:t>
            </a:r>
            <a:r>
              <a:rPr lang="de-DE" sz="1400" dirty="0" smtClean="0"/>
              <a:t> </a:t>
            </a:r>
            <a:r>
              <a:rPr lang="de-DE" sz="1400" dirty="0" err="1" smtClean="0"/>
              <a:t>to</a:t>
            </a:r>
            <a:r>
              <a:rPr lang="de-DE" sz="1400" dirty="0" smtClean="0"/>
              <a:t> find (</a:t>
            </a:r>
            <a:r>
              <a:rPr lang="de-DE" sz="1400" dirty="0" err="1" smtClean="0"/>
              <a:t>adjusted</a:t>
            </a:r>
            <a:r>
              <a:rPr lang="de-DE" sz="1400" dirty="0" smtClean="0"/>
              <a:t>) RRs/ORs</a:t>
            </a:r>
            <a:endParaRPr lang="en-US" sz="1400" dirty="0"/>
          </a:p>
          <a:p>
            <a:r>
              <a:rPr lang="de-DE" b="1" dirty="0" smtClean="0"/>
              <a:t>… in STATA</a:t>
            </a:r>
            <a:endParaRPr lang="en-US" b="1" dirty="0"/>
          </a:p>
        </p:txBody>
      </p:sp>
      <p:sp>
        <p:nvSpPr>
          <p:cNvPr id="7" name="Geschweifte Klammer rechts 6"/>
          <p:cNvSpPr/>
          <p:nvPr/>
        </p:nvSpPr>
        <p:spPr>
          <a:xfrm>
            <a:off x="3128608" y="2047962"/>
            <a:ext cx="740589" cy="2652094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feld 7"/>
          <p:cNvSpPr txBox="1"/>
          <p:nvPr/>
        </p:nvSpPr>
        <p:spPr>
          <a:xfrm rot="5400000">
            <a:off x="3320835" y="3227397"/>
            <a:ext cx="14822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/>
              <a:t>case</a:t>
            </a:r>
            <a:r>
              <a:rPr lang="de-DE" sz="1400" dirty="0" smtClean="0"/>
              <a:t> </a:t>
            </a:r>
            <a:r>
              <a:rPr lang="de-DE" sz="1400" dirty="0" err="1" smtClean="0"/>
              <a:t>study</a:t>
            </a:r>
            <a:r>
              <a:rPr lang="de-DE" sz="1400" dirty="0" smtClean="0"/>
              <a:t> </a:t>
            </a:r>
            <a:r>
              <a:rPr lang="de-DE" sz="1400" dirty="0" err="1" smtClean="0"/>
              <a:t>format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172396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23.03.18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A217B-ED1C-D84B-8478-63C77FA79618}" type="slidenum">
              <a:rPr lang="de-DE" smtClean="0"/>
              <a:t>7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Glimpse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STATA</a:t>
            </a:r>
            <a:endParaRPr lang="en-US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0527" y="2047955"/>
            <a:ext cx="6193143" cy="33931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88124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23.03.18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A217B-ED1C-D84B-8478-63C77FA79618}" type="slidenum">
              <a:rPr lang="de-DE" smtClean="0"/>
              <a:t>8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Use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Statistical Software in </a:t>
            </a:r>
            <a:r>
              <a:rPr lang="de-DE" dirty="0"/>
              <a:t>OIM</a:t>
            </a:r>
            <a:endParaRPr lang="en-US" dirty="0"/>
          </a:p>
        </p:txBody>
      </p:sp>
      <p:sp>
        <p:nvSpPr>
          <p:cNvPr id="16" name="Rechteck 15"/>
          <p:cNvSpPr/>
          <p:nvPr/>
        </p:nvSpPr>
        <p:spPr>
          <a:xfrm>
            <a:off x="511926" y="2083955"/>
            <a:ext cx="3304372" cy="2616101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r>
              <a:rPr lang="de-DE" b="1" dirty="0" err="1" smtClean="0"/>
              <a:t>To</a:t>
            </a:r>
            <a:r>
              <a:rPr lang="de-DE" b="1" dirty="0" smtClean="0"/>
              <a:t> </a:t>
            </a:r>
            <a:r>
              <a:rPr lang="de-DE" b="1" dirty="0" err="1" smtClean="0"/>
              <a:t>accomplish</a:t>
            </a:r>
            <a:r>
              <a:rPr lang="de-DE" b="1" dirty="0" smtClean="0"/>
              <a:t>…</a:t>
            </a:r>
          </a:p>
          <a:p>
            <a:endParaRPr lang="en-US" sz="200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Read in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 smtClean="0"/>
              <a:t>Quality check </a:t>
            </a:r>
            <a:r>
              <a:rPr lang="de-DE" sz="1400" dirty="0" err="1" smtClean="0"/>
              <a:t>data</a:t>
            </a:r>
            <a:endParaRPr lang="de-DE" sz="1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 err="1" smtClean="0"/>
              <a:t>Correct</a:t>
            </a:r>
            <a:r>
              <a:rPr lang="de-DE" sz="1400" dirty="0" smtClean="0"/>
              <a:t> </a:t>
            </a:r>
            <a:r>
              <a:rPr lang="de-DE" sz="1400" dirty="0" err="1" smtClean="0"/>
              <a:t>Mistakes</a:t>
            </a:r>
            <a:endParaRPr lang="de-DE" sz="1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 smtClean="0"/>
              <a:t>Label </a:t>
            </a:r>
            <a:r>
              <a:rPr lang="de-DE" sz="1400" dirty="0" err="1" smtClean="0"/>
              <a:t>data</a:t>
            </a:r>
            <a:endParaRPr lang="de-DE" sz="1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 smtClean="0"/>
              <a:t>Handling time </a:t>
            </a:r>
            <a:r>
              <a:rPr lang="de-DE" sz="1400" dirty="0" err="1" smtClean="0"/>
              <a:t>formats</a:t>
            </a:r>
            <a:endParaRPr lang="de-DE" sz="1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 err="1" smtClean="0"/>
              <a:t>Generate</a:t>
            </a:r>
            <a:r>
              <a:rPr lang="de-DE" sz="1400" dirty="0" smtClean="0"/>
              <a:t> </a:t>
            </a:r>
            <a:r>
              <a:rPr lang="de-DE" sz="1400" dirty="0" err="1" smtClean="0"/>
              <a:t>new</a:t>
            </a:r>
            <a:r>
              <a:rPr lang="de-DE" sz="1400" dirty="0" smtClean="0"/>
              <a:t> variables (e.g. </a:t>
            </a:r>
            <a:r>
              <a:rPr lang="de-DE" sz="1400" dirty="0" err="1" smtClean="0"/>
              <a:t>case</a:t>
            </a:r>
            <a:r>
              <a:rPr lang="de-DE" sz="1400" dirty="0" smtClean="0"/>
              <a:t> </a:t>
            </a:r>
            <a:r>
              <a:rPr lang="de-DE" sz="1400" dirty="0" err="1" smtClean="0"/>
              <a:t>definition</a:t>
            </a:r>
            <a:r>
              <a:rPr lang="de-DE" sz="1400" dirty="0" smtClean="0"/>
              <a:t> </a:t>
            </a:r>
            <a:r>
              <a:rPr lang="de-DE" sz="1400" dirty="0" err="1" smtClean="0"/>
              <a:t>using</a:t>
            </a:r>
            <a:r>
              <a:rPr lang="de-DE" sz="1400" dirty="0" smtClean="0"/>
              <a:t> </a:t>
            </a:r>
            <a:r>
              <a:rPr lang="de-DE" sz="1400" dirty="0" err="1" smtClean="0"/>
              <a:t>logic</a:t>
            </a:r>
            <a:r>
              <a:rPr lang="de-DE" sz="1400" dirty="0" smtClean="0"/>
              <a:t> </a:t>
            </a:r>
            <a:r>
              <a:rPr lang="de-DE" sz="1400" dirty="0" err="1" smtClean="0"/>
              <a:t>operators</a:t>
            </a:r>
            <a:r>
              <a:rPr lang="de-DE" sz="1400" dirty="0" smtClean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 smtClean="0"/>
              <a:t>Simple univariable und </a:t>
            </a:r>
            <a:r>
              <a:rPr lang="de-DE" sz="1400" dirty="0" err="1" smtClean="0"/>
              <a:t>stratified</a:t>
            </a:r>
            <a:r>
              <a:rPr lang="de-DE" sz="1400" dirty="0" smtClean="0"/>
              <a:t> </a:t>
            </a:r>
            <a:r>
              <a:rPr lang="de-DE" sz="1400" dirty="0" err="1" smtClean="0"/>
              <a:t>analyses</a:t>
            </a:r>
            <a:r>
              <a:rPr lang="de-DE" sz="1400" dirty="0" smtClean="0"/>
              <a:t> </a:t>
            </a:r>
            <a:r>
              <a:rPr lang="de-DE" sz="1400" dirty="0" err="1" smtClean="0"/>
              <a:t>to</a:t>
            </a:r>
            <a:r>
              <a:rPr lang="de-DE" sz="1400" dirty="0" smtClean="0"/>
              <a:t> find (</a:t>
            </a:r>
            <a:r>
              <a:rPr lang="de-DE" sz="1400" dirty="0" err="1" smtClean="0"/>
              <a:t>adjusted</a:t>
            </a:r>
            <a:r>
              <a:rPr lang="de-DE" sz="1400" dirty="0" smtClean="0"/>
              <a:t>) RRs/ORs</a:t>
            </a:r>
            <a:endParaRPr lang="en-US" sz="1400" dirty="0"/>
          </a:p>
          <a:p>
            <a:r>
              <a:rPr lang="de-DE" b="1" dirty="0" smtClean="0"/>
              <a:t>… in STATA</a:t>
            </a:r>
            <a:endParaRPr lang="en-US" b="1" dirty="0"/>
          </a:p>
        </p:txBody>
      </p:sp>
      <p:sp>
        <p:nvSpPr>
          <p:cNvPr id="7" name="Geschweifte Klammer rechts 6"/>
          <p:cNvSpPr/>
          <p:nvPr/>
        </p:nvSpPr>
        <p:spPr>
          <a:xfrm>
            <a:off x="3128608" y="2047962"/>
            <a:ext cx="740589" cy="2652094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feld 7"/>
          <p:cNvSpPr txBox="1"/>
          <p:nvPr/>
        </p:nvSpPr>
        <p:spPr>
          <a:xfrm rot="5400000">
            <a:off x="3320835" y="3227397"/>
            <a:ext cx="14822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/>
              <a:t>case</a:t>
            </a:r>
            <a:r>
              <a:rPr lang="de-DE" sz="1400" dirty="0" smtClean="0"/>
              <a:t> </a:t>
            </a:r>
            <a:r>
              <a:rPr lang="de-DE" sz="1400" dirty="0" err="1" smtClean="0"/>
              <a:t>study</a:t>
            </a:r>
            <a:r>
              <a:rPr lang="de-DE" sz="1400" dirty="0" smtClean="0"/>
              <a:t> </a:t>
            </a:r>
            <a:r>
              <a:rPr lang="de-DE" sz="1400" dirty="0" err="1" smtClean="0"/>
              <a:t>format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817225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23.03.18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A217B-ED1C-D84B-8478-63C77FA79618}" type="slidenum">
              <a:rPr lang="de-DE" smtClean="0"/>
              <a:t>9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Use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Statistical Software in </a:t>
            </a:r>
            <a:r>
              <a:rPr lang="de-DE" dirty="0"/>
              <a:t>OIM</a:t>
            </a:r>
            <a:endParaRPr lang="en-US" dirty="0"/>
          </a:p>
        </p:txBody>
      </p:sp>
      <p:pic>
        <p:nvPicPr>
          <p:cNvPr id="14" name="Inhaltsplatzhalter 6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1771" y="2083955"/>
            <a:ext cx="4029829" cy="3454139"/>
          </a:xfrm>
        </p:spPr>
      </p:pic>
      <p:sp>
        <p:nvSpPr>
          <p:cNvPr id="15" name="Rechteck 14"/>
          <p:cNvSpPr/>
          <p:nvPr/>
        </p:nvSpPr>
        <p:spPr>
          <a:xfrm>
            <a:off x="5486399" y="2433370"/>
            <a:ext cx="823654" cy="226668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hteck 4"/>
          <p:cNvSpPr/>
          <p:nvPr/>
        </p:nvSpPr>
        <p:spPr>
          <a:xfrm>
            <a:off x="4634395" y="2047962"/>
            <a:ext cx="2499438" cy="367549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b="1" dirty="0" err="1" smtClean="0"/>
              <a:t>Precourse</a:t>
            </a:r>
            <a:r>
              <a:rPr lang="de-DE" b="1" dirty="0" smtClean="0"/>
              <a:t> </a:t>
            </a:r>
            <a:r>
              <a:rPr lang="de-DE" b="1" dirty="0" err="1" smtClean="0"/>
              <a:t>knowlegde</a:t>
            </a:r>
            <a:endParaRPr lang="en-US" b="1" dirty="0"/>
          </a:p>
        </p:txBody>
      </p:sp>
      <p:sp>
        <p:nvSpPr>
          <p:cNvPr id="16" name="Rechteck 15"/>
          <p:cNvSpPr/>
          <p:nvPr/>
        </p:nvSpPr>
        <p:spPr>
          <a:xfrm>
            <a:off x="511926" y="2083955"/>
            <a:ext cx="3304372" cy="2616101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r>
              <a:rPr lang="de-DE" b="1" dirty="0" err="1" smtClean="0"/>
              <a:t>To</a:t>
            </a:r>
            <a:r>
              <a:rPr lang="de-DE" b="1" dirty="0" smtClean="0"/>
              <a:t> </a:t>
            </a:r>
            <a:r>
              <a:rPr lang="de-DE" b="1" dirty="0" err="1" smtClean="0"/>
              <a:t>accomplish</a:t>
            </a:r>
            <a:r>
              <a:rPr lang="de-DE" b="1" dirty="0" smtClean="0"/>
              <a:t>…</a:t>
            </a:r>
          </a:p>
          <a:p>
            <a:endParaRPr lang="en-US" sz="200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Read in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 smtClean="0"/>
              <a:t>Quality check </a:t>
            </a:r>
            <a:r>
              <a:rPr lang="de-DE" sz="1400" dirty="0" err="1" smtClean="0"/>
              <a:t>data</a:t>
            </a:r>
            <a:endParaRPr lang="de-DE" sz="1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 err="1" smtClean="0"/>
              <a:t>Correct</a:t>
            </a:r>
            <a:r>
              <a:rPr lang="de-DE" sz="1400" dirty="0" smtClean="0"/>
              <a:t> </a:t>
            </a:r>
            <a:r>
              <a:rPr lang="de-DE" sz="1400" dirty="0" err="1" smtClean="0"/>
              <a:t>Mistakes</a:t>
            </a:r>
            <a:endParaRPr lang="de-DE" sz="1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 smtClean="0"/>
              <a:t>Label </a:t>
            </a:r>
            <a:r>
              <a:rPr lang="de-DE" sz="1400" dirty="0" err="1" smtClean="0"/>
              <a:t>data</a:t>
            </a:r>
            <a:endParaRPr lang="de-DE" sz="1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 smtClean="0"/>
              <a:t>Handling time </a:t>
            </a:r>
            <a:r>
              <a:rPr lang="de-DE" sz="1400" dirty="0" err="1" smtClean="0"/>
              <a:t>formats</a:t>
            </a:r>
            <a:endParaRPr lang="de-DE" sz="1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 err="1" smtClean="0"/>
              <a:t>Generate</a:t>
            </a:r>
            <a:r>
              <a:rPr lang="de-DE" sz="1400" dirty="0" smtClean="0"/>
              <a:t> </a:t>
            </a:r>
            <a:r>
              <a:rPr lang="de-DE" sz="1400" dirty="0" err="1" smtClean="0"/>
              <a:t>new</a:t>
            </a:r>
            <a:r>
              <a:rPr lang="de-DE" sz="1400" dirty="0" smtClean="0"/>
              <a:t> variables (e.g. </a:t>
            </a:r>
            <a:r>
              <a:rPr lang="de-DE" sz="1400" dirty="0" err="1" smtClean="0"/>
              <a:t>case</a:t>
            </a:r>
            <a:r>
              <a:rPr lang="de-DE" sz="1400" dirty="0" smtClean="0"/>
              <a:t> </a:t>
            </a:r>
            <a:r>
              <a:rPr lang="de-DE" sz="1400" dirty="0" err="1" smtClean="0"/>
              <a:t>definition</a:t>
            </a:r>
            <a:r>
              <a:rPr lang="de-DE" sz="1400" dirty="0" smtClean="0"/>
              <a:t> </a:t>
            </a:r>
            <a:r>
              <a:rPr lang="de-DE" sz="1400" dirty="0" err="1" smtClean="0"/>
              <a:t>using</a:t>
            </a:r>
            <a:r>
              <a:rPr lang="de-DE" sz="1400" dirty="0" smtClean="0"/>
              <a:t> </a:t>
            </a:r>
            <a:r>
              <a:rPr lang="de-DE" sz="1400" dirty="0" err="1" smtClean="0"/>
              <a:t>logic</a:t>
            </a:r>
            <a:r>
              <a:rPr lang="de-DE" sz="1400" dirty="0" smtClean="0"/>
              <a:t> </a:t>
            </a:r>
            <a:r>
              <a:rPr lang="de-DE" sz="1400" dirty="0" err="1" smtClean="0"/>
              <a:t>operators</a:t>
            </a:r>
            <a:r>
              <a:rPr lang="de-DE" sz="1400" dirty="0" smtClean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 smtClean="0"/>
              <a:t>Simple univariable und </a:t>
            </a:r>
            <a:r>
              <a:rPr lang="de-DE" sz="1400" dirty="0" err="1" smtClean="0"/>
              <a:t>stratified</a:t>
            </a:r>
            <a:r>
              <a:rPr lang="de-DE" sz="1400" dirty="0" smtClean="0"/>
              <a:t> </a:t>
            </a:r>
            <a:r>
              <a:rPr lang="de-DE" sz="1400" dirty="0" err="1" smtClean="0"/>
              <a:t>analyses</a:t>
            </a:r>
            <a:r>
              <a:rPr lang="de-DE" sz="1400" dirty="0" smtClean="0"/>
              <a:t> </a:t>
            </a:r>
            <a:r>
              <a:rPr lang="de-DE" sz="1400" dirty="0" err="1" smtClean="0"/>
              <a:t>to</a:t>
            </a:r>
            <a:r>
              <a:rPr lang="de-DE" sz="1400" dirty="0" smtClean="0"/>
              <a:t> find (</a:t>
            </a:r>
            <a:r>
              <a:rPr lang="de-DE" sz="1400" dirty="0" err="1" smtClean="0"/>
              <a:t>adjusted</a:t>
            </a:r>
            <a:r>
              <a:rPr lang="de-DE" sz="1400" dirty="0" smtClean="0"/>
              <a:t>) RRs/</a:t>
            </a:r>
            <a:r>
              <a:rPr lang="de-DE" sz="1400" dirty="0" err="1" smtClean="0"/>
              <a:t>Ors</a:t>
            </a:r>
            <a:endParaRPr lang="en-US" sz="1400" dirty="0"/>
          </a:p>
          <a:p>
            <a:r>
              <a:rPr lang="de-DE" b="1" dirty="0" smtClean="0"/>
              <a:t>… in STATA</a:t>
            </a:r>
            <a:endParaRPr lang="en-US" b="1" dirty="0"/>
          </a:p>
        </p:txBody>
      </p:sp>
      <p:sp>
        <p:nvSpPr>
          <p:cNvPr id="7" name="Geschweifte Klammer rechts 6"/>
          <p:cNvSpPr/>
          <p:nvPr/>
        </p:nvSpPr>
        <p:spPr>
          <a:xfrm>
            <a:off x="3128608" y="2047962"/>
            <a:ext cx="740589" cy="2652094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feld 7"/>
          <p:cNvSpPr txBox="1"/>
          <p:nvPr/>
        </p:nvSpPr>
        <p:spPr>
          <a:xfrm rot="5400000">
            <a:off x="3320835" y="3227397"/>
            <a:ext cx="14822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/>
              <a:t>case</a:t>
            </a:r>
            <a:r>
              <a:rPr lang="de-DE" sz="1400" dirty="0" smtClean="0"/>
              <a:t> </a:t>
            </a:r>
            <a:r>
              <a:rPr lang="de-DE" sz="1400" dirty="0" err="1" smtClean="0"/>
              <a:t>study</a:t>
            </a:r>
            <a:r>
              <a:rPr lang="de-DE" sz="1400" dirty="0" smtClean="0"/>
              <a:t> </a:t>
            </a:r>
            <a:r>
              <a:rPr lang="de-DE" sz="1400" dirty="0" err="1" smtClean="0"/>
              <a:t>format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773316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895</Words>
  <Application>Microsoft Office PowerPoint</Application>
  <PresentationFormat>Bildschirmpräsentation (4:3)</PresentationFormat>
  <Paragraphs>238</Paragraphs>
  <Slides>19</Slides>
  <Notes>1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19</vt:i4>
      </vt:variant>
    </vt:vector>
  </HeadingPairs>
  <TitlesOfParts>
    <vt:vector size="20" baseType="lpstr">
      <vt:lpstr>Office-Design</vt:lpstr>
      <vt:lpstr>Transition to R Pros&amp;Cons from a EU Field Epidemiology Training Programme Perspective</vt:lpstr>
      <vt:lpstr>Me…</vt:lpstr>
      <vt:lpstr>EPIET/EUPHEM - Who we want</vt:lpstr>
      <vt:lpstr>EPIET/EUPHEM - Who we get</vt:lpstr>
      <vt:lpstr>EPIET/EUPHEM - What we do</vt:lpstr>
      <vt:lpstr>Use of Statistical Software in OIM</vt:lpstr>
      <vt:lpstr>Glimpse of STATA</vt:lpstr>
      <vt:lpstr>Use of Statistical Software in OIM</vt:lpstr>
      <vt:lpstr>Use of Statistical Software in OIM</vt:lpstr>
      <vt:lpstr>Challenges (during OIM)</vt:lpstr>
      <vt:lpstr>Pros/Cons (general)</vt:lpstr>
      <vt:lpstr>Pros/Cons (general)</vt:lpstr>
      <vt:lpstr>Way forward (personal opinion)</vt:lpstr>
      <vt:lpstr>Work has been done…</vt:lpstr>
      <vt:lpstr>…but needs coordination! </vt:lpstr>
      <vt:lpstr>…but needs coordination! </vt:lpstr>
      <vt:lpstr>…but needs coordination! </vt:lpstr>
      <vt:lpstr>To be considered!</vt:lpstr>
      <vt:lpstr>But in summary…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Christian  Weber</dc:creator>
  <cp:lastModifiedBy>Czogiel, Irina</cp:lastModifiedBy>
  <cp:revision>145</cp:revision>
  <cp:lastPrinted>2018-02-22T08:55:06Z</cp:lastPrinted>
  <dcterms:created xsi:type="dcterms:W3CDTF">2015-11-02T12:29:13Z</dcterms:created>
  <dcterms:modified xsi:type="dcterms:W3CDTF">2018-03-23T09:13:11Z</dcterms:modified>
</cp:coreProperties>
</file>